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70" r:id="rId10"/>
    <p:sldId id="269" r:id="rId11"/>
    <p:sldId id="271" r:id="rId12"/>
    <p:sldId id="272" r:id="rId13"/>
    <p:sldId id="327" r:id="rId14"/>
    <p:sldId id="273" r:id="rId15"/>
    <p:sldId id="274" r:id="rId16"/>
    <p:sldId id="264" r:id="rId17"/>
    <p:sldId id="265" r:id="rId18"/>
    <p:sldId id="267" r:id="rId19"/>
    <p:sldId id="266" r:id="rId20"/>
    <p:sldId id="268" r:id="rId21"/>
    <p:sldId id="276" r:id="rId22"/>
    <p:sldId id="277" r:id="rId23"/>
    <p:sldId id="278" r:id="rId24"/>
    <p:sldId id="279" r:id="rId25"/>
    <p:sldId id="283" r:id="rId26"/>
    <p:sldId id="280" r:id="rId27"/>
    <p:sldId id="281" r:id="rId28"/>
    <p:sldId id="282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1" r:id="rId45"/>
    <p:sldId id="300" r:id="rId46"/>
    <p:sldId id="302" r:id="rId47"/>
    <p:sldId id="303" r:id="rId48"/>
    <p:sldId id="304" r:id="rId49"/>
    <p:sldId id="305" r:id="rId50"/>
    <p:sldId id="306" r:id="rId51"/>
    <p:sldId id="308" r:id="rId52"/>
    <p:sldId id="307" r:id="rId53"/>
    <p:sldId id="309" r:id="rId54"/>
    <p:sldId id="310" r:id="rId55"/>
    <p:sldId id="311" r:id="rId56"/>
    <p:sldId id="312" r:id="rId57"/>
    <p:sldId id="313" r:id="rId58"/>
    <p:sldId id="314" r:id="rId59"/>
    <p:sldId id="316" r:id="rId60"/>
    <p:sldId id="315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6" r:id="rId70"/>
    <p:sldId id="325" r:id="rId7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7" autoAdjust="0"/>
    <p:restoredTop sz="82849" autoAdjust="0"/>
  </p:normalViewPr>
  <p:slideViewPr>
    <p:cSldViewPr snapToGrid="0">
      <p:cViewPr varScale="1">
        <p:scale>
          <a:sx n="147" d="100"/>
          <a:sy n="147" d="100"/>
        </p:scale>
        <p:origin x="612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1DA605-1B13-42FE-9565-08DBBFBDCABF}" type="datetimeFigureOut">
              <a:rPr lang="zh-CN" altLang="en-US" smtClean="0"/>
              <a:t>2021/6/18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741867-C98B-4310-A99B-71604B12A2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631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对于指针可以返回空指针，但是对于对象无法返回空对象，有了</a:t>
            </a:r>
            <a:r>
              <a:rPr lang="en-US" altLang="zh-CN" dirty="0"/>
              <a:t>optional</a:t>
            </a:r>
            <a:r>
              <a:rPr lang="zh-CN" altLang="en-US" dirty="0"/>
              <a:t>就可以表示是否有无对象。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41867-C98B-4310-A99B-71604B12A20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3513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通过</a:t>
            </a:r>
            <a:r>
              <a:rPr lang="en-US" altLang="zh-CN" dirty="0"/>
              <a:t>reserve</a:t>
            </a:r>
            <a:r>
              <a:rPr lang="zh-CN" altLang="en-US" dirty="0"/>
              <a:t>预留空间；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通过</a:t>
            </a:r>
            <a:r>
              <a:rPr lang="en-US" altLang="zh-CN" dirty="0" err="1"/>
              <a:t>shrink_to_fit</a:t>
            </a:r>
            <a:r>
              <a:rPr lang="zh-CN" altLang="en-US" dirty="0"/>
              <a:t>释放多余空间。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41867-C98B-4310-A99B-71604B12A20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26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每个容器又有</a:t>
            </a:r>
            <a:r>
              <a:rPr lang="en-US" altLang="zh-CN" dirty="0"/>
              <a:t>std::swap</a:t>
            </a:r>
            <a:r>
              <a:rPr lang="zh-CN" altLang="en-US" dirty="0"/>
              <a:t>的特化版本。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41867-C98B-4310-A99B-71604B12A20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491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1.Heap</a:t>
            </a:r>
            <a:r>
              <a:rPr lang="zh-CN" altLang="en-US" dirty="0"/>
              <a:t>是除了最后一个节点的叶子节点，其余节点的子节点都是满的二叉树。大顶堆父节点大于等于子节点，小顶堆父节点小于等于子节点。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41867-C98B-4310-A99B-71604B12A20F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103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1.Tuple</a:t>
            </a:r>
            <a:r>
              <a:rPr lang="zh-CN" altLang="en-US" dirty="0"/>
              <a:t>是使用可变模板实现的可以存储不同个数不同类型的元组。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41867-C98B-4310-A99B-71604B12A20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802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std::any</a:t>
            </a:r>
            <a:r>
              <a:rPr lang="zh-CN" altLang="en-US" dirty="0"/>
              <a:t>是一个可以改变类型的容器，类似于</a:t>
            </a:r>
            <a:r>
              <a:rPr lang="en-US" altLang="zh-CN" dirty="0"/>
              <a:t>std::function</a:t>
            </a:r>
            <a:r>
              <a:rPr lang="zh-CN" altLang="en-US" dirty="0"/>
              <a:t>，不能直接在上面作用，需要通过</a:t>
            </a:r>
            <a:r>
              <a:rPr lang="en-US" altLang="zh-CN" dirty="0"/>
              <a:t>std::</a:t>
            </a:r>
            <a:r>
              <a:rPr lang="en-US" altLang="zh-CN" dirty="0" err="1"/>
              <a:t>any_cast</a:t>
            </a:r>
            <a:r>
              <a:rPr lang="zh-CN" altLang="en-US" dirty="0"/>
              <a:t>转换下。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41867-C98B-4310-A99B-71604B12A20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53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41867-C98B-4310-A99B-71604B12A20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0255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使用智能指针后就不要再原始指针上面做</a:t>
            </a:r>
            <a:r>
              <a:rPr lang="en-US" altLang="zh-CN" dirty="0"/>
              <a:t>delete</a:t>
            </a:r>
            <a:r>
              <a:rPr lang="zh-CN" altLang="en-US" dirty="0"/>
              <a:t>等操作，否则会引起指针异常。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智能指针支持多态。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41867-C98B-4310-A99B-71604B12A20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0893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1.shared_ptr</a:t>
            </a:r>
            <a:r>
              <a:rPr lang="zh-CN" altLang="en-US" dirty="0"/>
              <a:t>的拷贝和赋值时线程安全的，但对该指针指向的内容同时修改时可能引起竞争。</a:t>
            </a:r>
            <a:endParaRPr lang="en-US" altLang="zh-CN" dirty="0"/>
          </a:p>
          <a:p>
            <a:r>
              <a:rPr lang="en-US" altLang="zh-CN" dirty="0"/>
              <a:t>2.shared_ptr</a:t>
            </a:r>
            <a:r>
              <a:rPr lang="zh-CN" altLang="en-US" dirty="0"/>
              <a:t>通过一个绑定一个控制模块来实现引用计数。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41867-C98B-4310-A99B-71604B12A20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459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不能直接通过</a:t>
            </a:r>
            <a:r>
              <a:rPr lang="en-US" altLang="zh-CN" dirty="0" err="1"/>
              <a:t>weak_ptr</a:t>
            </a:r>
            <a:r>
              <a:rPr lang="zh-CN" altLang="en-US" dirty="0"/>
              <a:t>访问资源，需要通过</a:t>
            </a:r>
            <a:r>
              <a:rPr lang="en-US" altLang="zh-CN" dirty="0"/>
              <a:t>lock()</a:t>
            </a:r>
            <a:r>
              <a:rPr lang="zh-CN" altLang="en-US" dirty="0"/>
              <a:t>来访问。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41867-C98B-4310-A99B-71604B12A20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141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1.std::bind</a:t>
            </a:r>
            <a:r>
              <a:rPr lang="zh-CN" altLang="en-US" dirty="0"/>
              <a:t>是作为一个适配器来使用，适配不同的函数接口。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41867-C98B-4310-A99B-71604B12A20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182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1.std::array</a:t>
            </a:r>
            <a:r>
              <a:rPr lang="zh-CN" altLang="en-US" dirty="0"/>
              <a:t>取代原始数组，更安全使用。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41867-C98B-4310-A99B-71604B12A20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1591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6/18/2021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C86B1D-9F41-4011-9644-9F126008D9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zh-CN" dirty="0"/>
              <a:t>C++</a:t>
            </a:r>
            <a:r>
              <a:rPr lang="zh-CN" altLang="en-US" dirty="0"/>
              <a:t>标准库介绍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48A3EAC-B878-4543-ABFA-D6BA66857D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陶思敏</a:t>
            </a:r>
          </a:p>
        </p:txBody>
      </p:sp>
    </p:spTree>
    <p:extLst>
      <p:ext uri="{BB962C8B-B14F-4D97-AF65-F5344CB8AC3E}">
        <p14:creationId xmlns:p14="http://schemas.microsoft.com/office/powerpoint/2010/main" val="1226649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5" y="163085"/>
            <a:ext cx="8596668" cy="1320800"/>
          </a:xfrm>
        </p:spPr>
        <p:txBody>
          <a:bodyPr/>
          <a:lstStyle/>
          <a:p>
            <a:r>
              <a:rPr lang="zh-CN" altLang="en-US" dirty="0"/>
              <a:t>工具库</a:t>
            </a:r>
            <a:r>
              <a:rPr lang="en-US" altLang="zh-CN" dirty="0"/>
              <a:t>——std::tuple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44475D-F291-400D-A81F-BB8FCF89FEA1}"/>
              </a:ext>
            </a:extLst>
          </p:cNvPr>
          <p:cNvSpPr txBox="1"/>
          <p:nvPr/>
        </p:nvSpPr>
        <p:spPr>
          <a:xfrm>
            <a:off x="164475" y="1017098"/>
            <a:ext cx="92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std::tuple</a:t>
            </a:r>
            <a:r>
              <a:rPr lang="zh-CN" altLang="en-US" dirty="0"/>
              <a:t>使用可变模板实现的，可以组合任意个数和类型的元组。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F725A0F-A7AA-4B61-9457-2FCB9E16B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1483885"/>
            <a:ext cx="5496031" cy="493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41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5" y="163085"/>
            <a:ext cx="8596668" cy="1320800"/>
          </a:xfrm>
        </p:spPr>
        <p:txBody>
          <a:bodyPr/>
          <a:lstStyle/>
          <a:p>
            <a:r>
              <a:rPr lang="zh-CN" altLang="en-US" dirty="0"/>
              <a:t>工具库</a:t>
            </a:r>
            <a:r>
              <a:rPr lang="en-US" altLang="zh-CN" dirty="0"/>
              <a:t>——std::any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44475D-F291-400D-A81F-BB8FCF89FEA1}"/>
              </a:ext>
            </a:extLst>
          </p:cNvPr>
          <p:cNvSpPr txBox="1"/>
          <p:nvPr/>
        </p:nvSpPr>
        <p:spPr>
          <a:xfrm>
            <a:off x="164475" y="1017098"/>
            <a:ext cx="92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std::any</a:t>
            </a:r>
            <a:r>
              <a:rPr lang="zh-CN" altLang="en-US" dirty="0"/>
              <a:t>可以用来存储任意类型的单个值。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8DC4D4-F330-4058-965E-670664BA9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73" y="1386430"/>
            <a:ext cx="6333626" cy="533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49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5" y="163085"/>
            <a:ext cx="8596668" cy="1320800"/>
          </a:xfrm>
        </p:spPr>
        <p:txBody>
          <a:bodyPr/>
          <a:lstStyle/>
          <a:p>
            <a:r>
              <a:rPr lang="zh-CN" altLang="en-US" dirty="0"/>
              <a:t>工具库</a:t>
            </a:r>
            <a:r>
              <a:rPr lang="en-US" altLang="zh-CN" dirty="0"/>
              <a:t>——std::variant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44475D-F291-400D-A81F-BB8FCF89FEA1}"/>
              </a:ext>
            </a:extLst>
          </p:cNvPr>
          <p:cNvSpPr txBox="1"/>
          <p:nvPr/>
        </p:nvSpPr>
        <p:spPr>
          <a:xfrm>
            <a:off x="164475" y="1017098"/>
            <a:ext cx="92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std::variant</a:t>
            </a:r>
            <a:r>
              <a:rPr lang="zh-CN" altLang="en-US" dirty="0"/>
              <a:t>是类型安全的</a:t>
            </a:r>
            <a:r>
              <a:rPr lang="en-US" altLang="zh-CN" dirty="0"/>
              <a:t>union</a:t>
            </a:r>
            <a:r>
              <a:rPr lang="zh-CN" altLang="en-US" dirty="0"/>
              <a:t>，可以通过索引或者类型来获取值。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637D6E0-7FF4-443F-91DF-A59878619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422" y="1553928"/>
            <a:ext cx="5101580" cy="47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340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5" y="163085"/>
            <a:ext cx="8596668" cy="1320800"/>
          </a:xfrm>
        </p:spPr>
        <p:txBody>
          <a:bodyPr/>
          <a:lstStyle/>
          <a:p>
            <a:r>
              <a:rPr lang="zh-CN" altLang="en-US" dirty="0"/>
              <a:t>工具库</a:t>
            </a:r>
            <a:r>
              <a:rPr lang="en-US" altLang="zh-CN" dirty="0"/>
              <a:t>——std::format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44475D-F291-400D-A81F-BB8FCF89FEA1}"/>
              </a:ext>
            </a:extLst>
          </p:cNvPr>
          <p:cNvSpPr txBox="1"/>
          <p:nvPr/>
        </p:nvSpPr>
        <p:spPr>
          <a:xfrm>
            <a:off x="164475" y="1017098"/>
            <a:ext cx="92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std::format</a:t>
            </a:r>
            <a:r>
              <a:rPr lang="zh-CN" altLang="en-US" dirty="0"/>
              <a:t>可以做到类似</a:t>
            </a:r>
            <a:r>
              <a:rPr lang="en-US" altLang="zh-CN" dirty="0"/>
              <a:t>python</a:t>
            </a:r>
            <a:r>
              <a:rPr lang="zh-CN" altLang="en-US" dirty="0"/>
              <a:t>风格的字符串输出，返回</a:t>
            </a:r>
            <a:r>
              <a:rPr lang="en-US" altLang="zh-CN" dirty="0"/>
              <a:t>string</a:t>
            </a:r>
            <a:r>
              <a:rPr lang="zh-CN" altLang="en-US" dirty="0"/>
              <a:t>类型。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F132E2C-D52C-4F53-9CB3-CF11CA4EB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84" y="2009841"/>
            <a:ext cx="7524750" cy="17811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1DF1C96-73BB-46C2-A2DD-556E90B87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84" y="3993680"/>
            <a:ext cx="635317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8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5" y="163085"/>
            <a:ext cx="8596668" cy="1320800"/>
          </a:xfrm>
        </p:spPr>
        <p:txBody>
          <a:bodyPr/>
          <a:lstStyle/>
          <a:p>
            <a:r>
              <a:rPr lang="zh-CN" altLang="en-US" dirty="0"/>
              <a:t>字符串库</a:t>
            </a:r>
            <a:r>
              <a:rPr lang="en-US" altLang="zh-CN" dirty="0"/>
              <a:t>——std::string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44475D-F291-400D-A81F-BB8FCF89FEA1}"/>
              </a:ext>
            </a:extLst>
          </p:cNvPr>
          <p:cNvSpPr txBox="1"/>
          <p:nvPr/>
        </p:nvSpPr>
        <p:spPr>
          <a:xfrm>
            <a:off x="164475" y="1017098"/>
            <a:ext cx="92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std::string</a:t>
            </a:r>
            <a:r>
              <a:rPr lang="zh-CN" altLang="en-US" dirty="0"/>
              <a:t>是我们日常用的比较多的类型。</a:t>
            </a:r>
            <a:r>
              <a:rPr lang="en-US" altLang="zh-CN" dirty="0"/>
              <a:t>GCC 5.0</a:t>
            </a:r>
            <a:r>
              <a:rPr lang="zh-CN" altLang="en-US" dirty="0"/>
              <a:t>以后的版本采用了</a:t>
            </a:r>
            <a:r>
              <a:rPr lang="en-US" altLang="zh-CN" dirty="0"/>
              <a:t>__SSO__(</a:t>
            </a:r>
            <a:r>
              <a:rPr lang="zh-CN" altLang="en-US" dirty="0"/>
              <a:t>短字符串优化</a:t>
            </a:r>
            <a:r>
              <a:rPr lang="en-US" altLang="zh-CN" dirty="0"/>
              <a:t>)</a:t>
            </a:r>
            <a:r>
              <a:rPr lang="zh-CN" altLang="en-US" dirty="0"/>
              <a:t>的策略替换了原本的</a:t>
            </a:r>
            <a:r>
              <a:rPr lang="en-US" altLang="zh-CN" dirty="0"/>
              <a:t>__COW__</a:t>
            </a:r>
            <a:r>
              <a:rPr lang="zh-CN" altLang="en-US" dirty="0"/>
              <a:t>优化。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12C6E3-7E4A-44A9-89FA-CE036A0EE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76" y="1790357"/>
            <a:ext cx="9045362" cy="11548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B4ECFB-D650-476C-ADFA-4B4843261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44" y="3072178"/>
            <a:ext cx="4183394" cy="371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114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5" y="163085"/>
            <a:ext cx="8596668" cy="1320800"/>
          </a:xfrm>
        </p:spPr>
        <p:txBody>
          <a:bodyPr/>
          <a:lstStyle/>
          <a:p>
            <a:r>
              <a:rPr lang="zh-CN" altLang="en-US" dirty="0"/>
              <a:t>字符串库</a:t>
            </a:r>
            <a:r>
              <a:rPr lang="en-US" altLang="zh-CN" dirty="0"/>
              <a:t>——std::</a:t>
            </a:r>
            <a:r>
              <a:rPr lang="en-US" altLang="zh-CN" dirty="0" err="1"/>
              <a:t>string_view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44475D-F291-400D-A81F-BB8FCF89FEA1}"/>
              </a:ext>
            </a:extLst>
          </p:cNvPr>
          <p:cNvSpPr txBox="1"/>
          <p:nvPr/>
        </p:nvSpPr>
        <p:spPr>
          <a:xfrm>
            <a:off x="164475" y="1017098"/>
            <a:ext cx="92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std::</a:t>
            </a:r>
            <a:r>
              <a:rPr lang="en-US" altLang="zh-CN" dirty="0" err="1"/>
              <a:t>string_view</a:t>
            </a:r>
            <a:r>
              <a:rPr lang="zh-CN" altLang="en-US" dirty="0"/>
              <a:t>是对一个字符串的只读引用，不能修改，引用位置默认从</a:t>
            </a:r>
            <a:r>
              <a:rPr lang="en-US" altLang="zh-CN" dirty="0"/>
              <a:t>0</a:t>
            </a:r>
            <a:r>
              <a:rPr lang="zh-CN" altLang="en-US" dirty="0"/>
              <a:t>开始，可以指定</a:t>
            </a:r>
            <a:r>
              <a:rPr lang="en-US" altLang="zh-CN" dirty="0"/>
              <a:t>size</a:t>
            </a:r>
            <a:r>
              <a:rPr lang="zh-CN" altLang="en-US" dirty="0"/>
              <a:t>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1377A9-4418-44A3-9F38-33AAB84E0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0" y="1716181"/>
            <a:ext cx="7489317" cy="471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078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5" y="163085"/>
            <a:ext cx="8596668" cy="1320800"/>
          </a:xfrm>
        </p:spPr>
        <p:txBody>
          <a:bodyPr/>
          <a:lstStyle/>
          <a:p>
            <a:r>
              <a:rPr lang="zh-CN" altLang="en-US" dirty="0"/>
              <a:t>智能指针</a:t>
            </a:r>
            <a:r>
              <a:rPr lang="en-US" altLang="zh-CN" dirty="0"/>
              <a:t>——std::</a:t>
            </a:r>
            <a:r>
              <a:rPr lang="en-US" altLang="zh-CN" dirty="0" err="1"/>
              <a:t>unique_ptr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44475D-F291-400D-A81F-BB8FCF89FEA1}"/>
              </a:ext>
            </a:extLst>
          </p:cNvPr>
          <p:cNvSpPr txBox="1"/>
          <p:nvPr/>
        </p:nvSpPr>
        <p:spPr>
          <a:xfrm>
            <a:off x="164475" y="1017098"/>
            <a:ext cx="92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std::</a:t>
            </a:r>
            <a:r>
              <a:rPr lang="en-US" altLang="zh-CN" dirty="0" err="1"/>
              <a:t>unique_ptr</a:t>
            </a:r>
            <a:r>
              <a:rPr lang="zh-CN" altLang="en-US" dirty="0"/>
              <a:t>指针的传递通过移动构造函数。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4ECA8A6-46E4-45FA-B39A-332821B60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76" y="1528273"/>
            <a:ext cx="9222400" cy="14832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350B498-D1D5-49F8-8B03-5482CE7ED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62" y="3224463"/>
            <a:ext cx="6433528" cy="347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12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5" y="163085"/>
            <a:ext cx="8596668" cy="1320800"/>
          </a:xfrm>
        </p:spPr>
        <p:txBody>
          <a:bodyPr/>
          <a:lstStyle/>
          <a:p>
            <a:r>
              <a:rPr lang="zh-CN" altLang="en-US" dirty="0"/>
              <a:t>智能指针</a:t>
            </a:r>
            <a:r>
              <a:rPr lang="en-US" altLang="zh-CN" dirty="0"/>
              <a:t>——std::</a:t>
            </a:r>
            <a:r>
              <a:rPr lang="en-US" altLang="zh-CN" dirty="0" err="1"/>
              <a:t>unique_ptr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44475D-F291-400D-A81F-BB8FCF89FEA1}"/>
              </a:ext>
            </a:extLst>
          </p:cNvPr>
          <p:cNvSpPr txBox="1"/>
          <p:nvPr/>
        </p:nvSpPr>
        <p:spPr>
          <a:xfrm>
            <a:off x="164475" y="1017098"/>
            <a:ext cx="92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std::</a:t>
            </a:r>
            <a:r>
              <a:rPr lang="en-US" altLang="zh-CN" dirty="0" err="1"/>
              <a:t>unique_ptr</a:t>
            </a:r>
            <a:r>
              <a:rPr lang="zh-CN" altLang="en-US" dirty="0"/>
              <a:t>属于独占型，当指针离开作用域时将被析构，资源释放。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D1950A5-67E2-48A1-9D31-671D494E2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75" y="1557038"/>
            <a:ext cx="9476959" cy="273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279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5" y="163085"/>
            <a:ext cx="8596668" cy="1320800"/>
          </a:xfrm>
        </p:spPr>
        <p:txBody>
          <a:bodyPr/>
          <a:lstStyle/>
          <a:p>
            <a:r>
              <a:rPr lang="zh-CN" altLang="en-US" dirty="0"/>
              <a:t>智能指针</a:t>
            </a:r>
            <a:r>
              <a:rPr lang="en-US" altLang="zh-CN" dirty="0"/>
              <a:t>——std::</a:t>
            </a:r>
            <a:r>
              <a:rPr lang="en-US" altLang="zh-CN" dirty="0" err="1"/>
              <a:t>shared_ptr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44475D-F291-400D-A81F-BB8FCF89FEA1}"/>
              </a:ext>
            </a:extLst>
          </p:cNvPr>
          <p:cNvSpPr txBox="1"/>
          <p:nvPr/>
        </p:nvSpPr>
        <p:spPr>
          <a:xfrm>
            <a:off x="164475" y="1017098"/>
            <a:ext cx="92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std::</a:t>
            </a:r>
            <a:r>
              <a:rPr lang="en-US" altLang="zh-CN" dirty="0" err="1"/>
              <a:t>shared_ptr</a:t>
            </a:r>
            <a:r>
              <a:rPr lang="zh-CN" altLang="en-US" dirty="0"/>
              <a:t>属于共享型，当复制或者赋值时会增加引用数，当引用数减为</a:t>
            </a:r>
            <a:r>
              <a:rPr lang="en-US" altLang="zh-CN" dirty="0"/>
              <a:t>0</a:t>
            </a:r>
            <a:r>
              <a:rPr lang="zh-CN" altLang="en-US" dirty="0"/>
              <a:t>时释放。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159E93D-3B12-4C43-BF14-5147EE064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24" y="1483885"/>
            <a:ext cx="7293255" cy="507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21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5" y="163085"/>
            <a:ext cx="8596668" cy="1320800"/>
          </a:xfrm>
        </p:spPr>
        <p:txBody>
          <a:bodyPr/>
          <a:lstStyle/>
          <a:p>
            <a:r>
              <a:rPr lang="zh-CN" altLang="en-US" dirty="0"/>
              <a:t>智能指针</a:t>
            </a:r>
            <a:r>
              <a:rPr lang="en-US" altLang="zh-CN" dirty="0"/>
              <a:t>——std::</a:t>
            </a:r>
            <a:r>
              <a:rPr lang="en-US" altLang="zh-CN" dirty="0" err="1"/>
              <a:t>weak_ptr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44475D-F291-400D-A81F-BB8FCF89FEA1}"/>
              </a:ext>
            </a:extLst>
          </p:cNvPr>
          <p:cNvSpPr txBox="1"/>
          <p:nvPr/>
        </p:nvSpPr>
        <p:spPr>
          <a:xfrm>
            <a:off x="164475" y="1017098"/>
            <a:ext cx="92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std::</a:t>
            </a:r>
            <a:r>
              <a:rPr lang="en-US" altLang="zh-CN" dirty="0" err="1"/>
              <a:t>weak_ptr</a:t>
            </a:r>
            <a:r>
              <a:rPr lang="zh-CN" altLang="en-US" dirty="0"/>
              <a:t>属于不拥有资源，但能观察到共享型的智能指针是否被释放。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02E38DD-7608-44B7-A3C7-C7674664E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77" y="1386430"/>
            <a:ext cx="8159762" cy="506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857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5" y="163085"/>
            <a:ext cx="8596668" cy="1320800"/>
          </a:xfrm>
        </p:spPr>
        <p:txBody>
          <a:bodyPr/>
          <a:lstStyle/>
          <a:p>
            <a:r>
              <a:rPr lang="en-US" altLang="zh-CN" dirty="0"/>
              <a:t>C++</a:t>
            </a:r>
            <a:r>
              <a:rPr lang="zh-CN" altLang="en-US" dirty="0"/>
              <a:t>标准库分类</a:t>
            </a:r>
            <a:r>
              <a:rPr lang="en-US" altLang="zh-CN" dirty="0"/>
              <a:t>——</a:t>
            </a:r>
            <a:r>
              <a:rPr lang="zh-CN" altLang="en-US" dirty="0"/>
              <a:t>容器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4211CE-0FA7-4FAE-BF6D-C613552FE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56" y="1809900"/>
            <a:ext cx="7712130" cy="469021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5A99AFE-7E82-42D6-9D61-25CD26263042}"/>
              </a:ext>
            </a:extLst>
          </p:cNvPr>
          <p:cNvSpPr txBox="1"/>
          <p:nvPr/>
        </p:nvSpPr>
        <p:spPr>
          <a:xfrm>
            <a:off x="353833" y="886570"/>
            <a:ext cx="7828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容器是标准库中最频繁使用的，包括</a:t>
            </a:r>
            <a:r>
              <a:rPr lang="en-US" altLang="zh-CN" dirty="0"/>
              <a:t>vector</a:t>
            </a:r>
            <a:r>
              <a:rPr lang="zh-CN" altLang="en-US" dirty="0"/>
              <a:t>，</a:t>
            </a:r>
            <a:r>
              <a:rPr lang="en-US" altLang="zh-CN" dirty="0"/>
              <a:t>set</a:t>
            </a:r>
            <a:r>
              <a:rPr lang="zh-CN" altLang="en-US" dirty="0"/>
              <a:t>，</a:t>
            </a:r>
            <a:r>
              <a:rPr lang="en-US" altLang="zh-CN" dirty="0"/>
              <a:t>map</a:t>
            </a:r>
            <a:r>
              <a:rPr lang="zh-CN" altLang="en-US" dirty="0"/>
              <a:t>，</a:t>
            </a:r>
            <a:r>
              <a:rPr lang="en-US" altLang="zh-CN" dirty="0"/>
              <a:t> </a:t>
            </a:r>
            <a:r>
              <a:rPr lang="en-US" altLang="zh-CN" dirty="0" err="1"/>
              <a:t>unordered_map</a:t>
            </a:r>
            <a:r>
              <a:rPr lang="zh-CN" altLang="en-US" dirty="0"/>
              <a:t>，</a:t>
            </a:r>
            <a:r>
              <a:rPr lang="en-US" altLang="zh-CN" dirty="0" err="1"/>
              <a:t>unordered_set</a:t>
            </a:r>
            <a:r>
              <a:rPr lang="zh-CN" altLang="en-US" dirty="0"/>
              <a:t>，</a:t>
            </a:r>
            <a:r>
              <a:rPr lang="en-US" altLang="zh-CN" dirty="0"/>
              <a:t>list</a:t>
            </a:r>
            <a:r>
              <a:rPr lang="zh-CN" altLang="en-US" dirty="0"/>
              <a:t>，</a:t>
            </a:r>
            <a:r>
              <a:rPr lang="en-US" altLang="zh-CN" dirty="0"/>
              <a:t>array</a:t>
            </a:r>
            <a:r>
              <a:rPr lang="zh-CN" altLang="en-US" dirty="0"/>
              <a:t>，</a:t>
            </a:r>
            <a:r>
              <a:rPr lang="en-US" altLang="zh-CN" dirty="0"/>
              <a:t>deque</a:t>
            </a:r>
            <a:r>
              <a:rPr lang="zh-CN" altLang="en-US" dirty="0"/>
              <a:t>等。</a:t>
            </a:r>
            <a:r>
              <a:rPr lang="en-US" altLang="zh-CN" dirty="0"/>
              <a:t>queue</a:t>
            </a:r>
            <a:r>
              <a:rPr lang="zh-CN" altLang="en-US" dirty="0"/>
              <a:t>，</a:t>
            </a:r>
            <a:r>
              <a:rPr lang="en-US" altLang="zh-CN" dirty="0"/>
              <a:t>stack</a:t>
            </a:r>
            <a:r>
              <a:rPr lang="zh-CN" altLang="en-US" dirty="0"/>
              <a:t>其实是适配器，基于已有容器封装了一层。</a:t>
            </a:r>
          </a:p>
        </p:txBody>
      </p:sp>
    </p:spTree>
    <p:extLst>
      <p:ext uri="{BB962C8B-B14F-4D97-AF65-F5344CB8AC3E}">
        <p14:creationId xmlns:p14="http://schemas.microsoft.com/office/powerpoint/2010/main" val="319559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5" y="163085"/>
            <a:ext cx="8596668" cy="1320800"/>
          </a:xfrm>
        </p:spPr>
        <p:txBody>
          <a:bodyPr/>
          <a:lstStyle/>
          <a:p>
            <a:r>
              <a:rPr lang="zh-CN" altLang="en-US" dirty="0"/>
              <a:t>函数库</a:t>
            </a:r>
            <a:r>
              <a:rPr lang="en-US" altLang="zh-CN" dirty="0"/>
              <a:t>——std::bind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44475D-F291-400D-A81F-BB8FCF89FEA1}"/>
              </a:ext>
            </a:extLst>
          </p:cNvPr>
          <p:cNvSpPr txBox="1"/>
          <p:nvPr/>
        </p:nvSpPr>
        <p:spPr>
          <a:xfrm>
            <a:off x="164475" y="1017098"/>
            <a:ext cx="92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std::bind</a:t>
            </a:r>
            <a:r>
              <a:rPr lang="zh-CN" altLang="en-US" dirty="0"/>
              <a:t>可以绑定传递给函数的参数。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526D62-0906-44CF-88E8-D182C71CE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71" y="1569515"/>
            <a:ext cx="8877300" cy="1676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27555D7-8B8D-4A12-96AD-A2FF9F46A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71" y="3331545"/>
            <a:ext cx="8667750" cy="11620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56A8213-EC18-478E-BD3D-88C400A4C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571" y="4627990"/>
            <a:ext cx="787717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185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5" y="163085"/>
            <a:ext cx="8596668" cy="1320800"/>
          </a:xfrm>
        </p:spPr>
        <p:txBody>
          <a:bodyPr/>
          <a:lstStyle/>
          <a:p>
            <a:r>
              <a:rPr lang="zh-CN" altLang="en-US" dirty="0"/>
              <a:t>容器库</a:t>
            </a:r>
            <a:r>
              <a:rPr lang="en-US" altLang="zh-CN" dirty="0"/>
              <a:t>——std::array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44475D-F291-400D-A81F-BB8FCF89FEA1}"/>
              </a:ext>
            </a:extLst>
          </p:cNvPr>
          <p:cNvSpPr txBox="1"/>
          <p:nvPr/>
        </p:nvSpPr>
        <p:spPr>
          <a:xfrm>
            <a:off x="164475" y="1017098"/>
            <a:ext cx="92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std::array</a:t>
            </a:r>
            <a:r>
              <a:rPr lang="zh-CN" altLang="en-US" dirty="0"/>
              <a:t>用来封装原有的</a:t>
            </a:r>
            <a:r>
              <a:rPr lang="en-US" altLang="zh-CN" dirty="0"/>
              <a:t>C</a:t>
            </a:r>
            <a:r>
              <a:rPr lang="zh-CN" altLang="en-US" dirty="0"/>
              <a:t>数组，需要指定空间大小。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205BE5-9FAE-4807-87DC-37278BBA0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61" y="1483885"/>
            <a:ext cx="7037223" cy="499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79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5" y="163085"/>
            <a:ext cx="8596668" cy="1320800"/>
          </a:xfrm>
        </p:spPr>
        <p:txBody>
          <a:bodyPr/>
          <a:lstStyle/>
          <a:p>
            <a:r>
              <a:rPr lang="zh-CN" altLang="en-US" dirty="0"/>
              <a:t>容器库</a:t>
            </a:r>
            <a:r>
              <a:rPr lang="en-US" altLang="zh-CN" dirty="0"/>
              <a:t>——std::vector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44475D-F291-400D-A81F-BB8FCF89FEA1}"/>
              </a:ext>
            </a:extLst>
          </p:cNvPr>
          <p:cNvSpPr txBox="1"/>
          <p:nvPr/>
        </p:nvSpPr>
        <p:spPr>
          <a:xfrm>
            <a:off x="164475" y="1017098"/>
            <a:ext cx="92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std::vector</a:t>
            </a:r>
            <a:r>
              <a:rPr lang="zh-CN" altLang="en-US" dirty="0"/>
              <a:t>是可变长度的数组，使用时动态增长空间大小，会引起拷贝或者移动，如果知道大小，则最好通过</a:t>
            </a:r>
            <a:r>
              <a:rPr lang="en-US" altLang="zh-CN" dirty="0"/>
              <a:t>reserve</a:t>
            </a:r>
            <a:r>
              <a:rPr lang="zh-CN" altLang="en-US" dirty="0"/>
              <a:t>预留空间。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8C04F5B-4AAC-480E-B574-A504952B2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63" y="1832001"/>
            <a:ext cx="721042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6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5" y="163085"/>
            <a:ext cx="8596668" cy="1320800"/>
          </a:xfrm>
        </p:spPr>
        <p:txBody>
          <a:bodyPr/>
          <a:lstStyle/>
          <a:p>
            <a:r>
              <a:rPr lang="zh-CN" altLang="en-US" dirty="0"/>
              <a:t>容器库</a:t>
            </a:r>
            <a:r>
              <a:rPr lang="en-US" altLang="zh-CN" dirty="0"/>
              <a:t>——std::deque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44475D-F291-400D-A81F-BB8FCF89FEA1}"/>
              </a:ext>
            </a:extLst>
          </p:cNvPr>
          <p:cNvSpPr txBox="1"/>
          <p:nvPr/>
        </p:nvSpPr>
        <p:spPr>
          <a:xfrm>
            <a:off x="164475" y="1017098"/>
            <a:ext cx="92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std::deque</a:t>
            </a:r>
            <a:r>
              <a:rPr lang="zh-CN" altLang="en-US" dirty="0"/>
              <a:t>是双端口</a:t>
            </a:r>
            <a:r>
              <a:rPr lang="en-US" altLang="zh-CN" dirty="0"/>
              <a:t>queue</a:t>
            </a:r>
            <a:r>
              <a:rPr lang="zh-CN" altLang="en-US" dirty="0"/>
              <a:t>，在前后插入数据较快，通过分配固定大小的数组链接起来组成内存空间，不是真正连续的空间。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DF20361-498F-42D6-98E0-C6FD79890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83" y="1905953"/>
            <a:ext cx="8143532" cy="402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00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5" y="163085"/>
            <a:ext cx="8596668" cy="1320800"/>
          </a:xfrm>
        </p:spPr>
        <p:txBody>
          <a:bodyPr/>
          <a:lstStyle/>
          <a:p>
            <a:r>
              <a:rPr lang="zh-CN" altLang="en-US" dirty="0"/>
              <a:t>容器库</a:t>
            </a:r>
            <a:r>
              <a:rPr lang="en-US" altLang="zh-CN" dirty="0"/>
              <a:t>——std::map std::set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44475D-F291-400D-A81F-BB8FCF89FEA1}"/>
              </a:ext>
            </a:extLst>
          </p:cNvPr>
          <p:cNvSpPr txBox="1"/>
          <p:nvPr/>
        </p:nvSpPr>
        <p:spPr>
          <a:xfrm>
            <a:off x="164475" y="1017098"/>
            <a:ext cx="92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std::map</a:t>
            </a:r>
            <a:r>
              <a:rPr lang="zh-CN" altLang="en-US" dirty="0"/>
              <a:t>使用红黑树实现，插入查找删除速度</a:t>
            </a:r>
            <a:r>
              <a:rPr lang="en-US" altLang="zh-CN" dirty="0"/>
              <a:t>O(</a:t>
            </a:r>
            <a:r>
              <a:rPr lang="en-US" altLang="zh-CN" dirty="0" err="1"/>
              <a:t>logN</a:t>
            </a:r>
            <a:r>
              <a:rPr lang="en-US" altLang="zh-CN" dirty="0"/>
              <a:t>) </a:t>
            </a:r>
            <a:r>
              <a:rPr lang="zh-CN" altLang="en-US" dirty="0"/>
              <a:t>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C8BD22E-731C-460E-B688-D0E5A1632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38" y="1483885"/>
            <a:ext cx="8228305" cy="495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427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4" y="163085"/>
            <a:ext cx="9674469" cy="1320800"/>
          </a:xfrm>
        </p:spPr>
        <p:txBody>
          <a:bodyPr/>
          <a:lstStyle/>
          <a:p>
            <a:r>
              <a:rPr lang="zh-CN" altLang="en-US" dirty="0"/>
              <a:t>容器库</a:t>
            </a:r>
            <a:r>
              <a:rPr lang="en-US" altLang="zh-CN" dirty="0"/>
              <a:t>——std::</a:t>
            </a:r>
            <a:r>
              <a:rPr lang="en-US" altLang="zh-CN" dirty="0" err="1"/>
              <a:t>unordered_map</a:t>
            </a:r>
            <a:r>
              <a:rPr lang="en-US" altLang="zh-CN" dirty="0"/>
              <a:t> </a:t>
            </a:r>
            <a:r>
              <a:rPr lang="en-US" altLang="zh-CN" dirty="0" err="1"/>
              <a:t>unordered_set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44475D-F291-400D-A81F-BB8FCF89FEA1}"/>
              </a:ext>
            </a:extLst>
          </p:cNvPr>
          <p:cNvSpPr txBox="1"/>
          <p:nvPr/>
        </p:nvSpPr>
        <p:spPr>
          <a:xfrm>
            <a:off x="164475" y="1017098"/>
            <a:ext cx="92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std::</a:t>
            </a:r>
            <a:r>
              <a:rPr lang="en-US" altLang="zh-CN" dirty="0" err="1"/>
              <a:t>unordered_map</a:t>
            </a:r>
            <a:r>
              <a:rPr lang="en-US" altLang="zh-CN" dirty="0"/>
              <a:t> std::</a:t>
            </a:r>
            <a:r>
              <a:rPr lang="en-US" altLang="zh-CN" dirty="0" err="1"/>
              <a:t>unordered_set</a:t>
            </a:r>
            <a:r>
              <a:rPr lang="zh-CN" altLang="en-US" dirty="0"/>
              <a:t>使用</a:t>
            </a:r>
            <a:r>
              <a:rPr lang="en-US" altLang="zh-CN" dirty="0"/>
              <a:t>Hash</a:t>
            </a:r>
            <a:r>
              <a:rPr lang="zh-CN" altLang="en-US" dirty="0"/>
              <a:t>实现，无冲突时为常数时间，有冲突时最差是</a:t>
            </a:r>
            <a:r>
              <a:rPr lang="en-US" altLang="zh-CN" dirty="0"/>
              <a:t>O(N)</a:t>
            </a:r>
            <a:r>
              <a:rPr lang="zh-CN" altLang="en-US" dirty="0"/>
              <a:t>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60EF95-0468-4382-A447-E9E934AD2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572" y="1663429"/>
            <a:ext cx="6909468" cy="487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8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4" y="163085"/>
            <a:ext cx="11027781" cy="1320800"/>
          </a:xfrm>
        </p:spPr>
        <p:txBody>
          <a:bodyPr/>
          <a:lstStyle/>
          <a:p>
            <a:r>
              <a:rPr lang="zh-CN" altLang="en-US" dirty="0"/>
              <a:t>容器库</a:t>
            </a:r>
            <a:r>
              <a:rPr lang="en-US" altLang="zh-CN" dirty="0"/>
              <a:t>——std::</a:t>
            </a:r>
            <a:r>
              <a:rPr lang="en-US" altLang="zh-CN" dirty="0" err="1"/>
              <a:t>priority_queue</a:t>
            </a:r>
            <a:r>
              <a:rPr lang="zh-CN" altLang="en-US" dirty="0"/>
              <a:t>，</a:t>
            </a:r>
            <a:r>
              <a:rPr lang="en-US" altLang="zh-CN" dirty="0"/>
              <a:t>std::queue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44475D-F291-400D-A81F-BB8FCF89FEA1}"/>
              </a:ext>
            </a:extLst>
          </p:cNvPr>
          <p:cNvSpPr txBox="1"/>
          <p:nvPr/>
        </p:nvSpPr>
        <p:spPr>
          <a:xfrm>
            <a:off x="164475" y="1017098"/>
            <a:ext cx="92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std::</a:t>
            </a:r>
            <a:r>
              <a:rPr lang="en-US" altLang="zh-CN" dirty="0" err="1"/>
              <a:t>priority_queue</a:t>
            </a:r>
            <a:r>
              <a:rPr lang="zh-CN" altLang="en-US" dirty="0"/>
              <a:t>会排好元素的顺序，访问最大或者最小元素将是常数时间，但插入是</a:t>
            </a:r>
            <a:r>
              <a:rPr lang="en-US" altLang="zh-CN" dirty="0"/>
              <a:t>O(</a:t>
            </a:r>
            <a:r>
              <a:rPr lang="en-US" altLang="zh-CN" dirty="0" err="1"/>
              <a:t>logN</a:t>
            </a:r>
            <a:r>
              <a:rPr lang="en-US" altLang="zh-CN" dirty="0"/>
              <a:t>)</a:t>
            </a:r>
            <a:r>
              <a:rPr lang="zh-CN" altLang="en-US" dirty="0"/>
              <a:t>，而</a:t>
            </a:r>
            <a:r>
              <a:rPr lang="en-US" altLang="zh-CN" dirty="0"/>
              <a:t>std::queue</a:t>
            </a:r>
            <a:r>
              <a:rPr lang="zh-CN" altLang="en-US" dirty="0"/>
              <a:t>则不会排序，按照先入先出的顺序。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123E679-59F4-4506-9346-52512E8DC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419" y="1962025"/>
            <a:ext cx="6574684" cy="477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68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4" y="163085"/>
            <a:ext cx="11027781" cy="1320800"/>
          </a:xfrm>
        </p:spPr>
        <p:txBody>
          <a:bodyPr/>
          <a:lstStyle/>
          <a:p>
            <a:r>
              <a:rPr lang="zh-CN" altLang="en-US" dirty="0"/>
              <a:t>容器库</a:t>
            </a:r>
            <a:r>
              <a:rPr lang="en-US" altLang="zh-CN" dirty="0"/>
              <a:t>——std::stack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44475D-F291-400D-A81F-BB8FCF89FEA1}"/>
              </a:ext>
            </a:extLst>
          </p:cNvPr>
          <p:cNvSpPr txBox="1"/>
          <p:nvPr/>
        </p:nvSpPr>
        <p:spPr>
          <a:xfrm>
            <a:off x="164475" y="1017098"/>
            <a:ext cx="92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std::stack</a:t>
            </a:r>
            <a:r>
              <a:rPr lang="zh-CN" altLang="en-US" dirty="0"/>
              <a:t>满足后进先出原则。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400E486-8D40-488F-BCDB-82DB93D70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65" y="1734997"/>
            <a:ext cx="708660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36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4" y="163085"/>
            <a:ext cx="11027781" cy="1320800"/>
          </a:xfrm>
        </p:spPr>
        <p:txBody>
          <a:bodyPr/>
          <a:lstStyle/>
          <a:p>
            <a:r>
              <a:rPr lang="zh-CN" altLang="en-US" dirty="0"/>
              <a:t>容器库</a:t>
            </a:r>
            <a:r>
              <a:rPr lang="en-US" altLang="zh-CN" dirty="0"/>
              <a:t>——std::</a:t>
            </a:r>
            <a:r>
              <a:rPr lang="en-US" altLang="zh-CN" dirty="0" err="1"/>
              <a:t>forward_list</a:t>
            </a:r>
            <a:r>
              <a:rPr lang="en-US" altLang="zh-CN" dirty="0"/>
              <a:t> std::list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44475D-F291-400D-A81F-BB8FCF89FEA1}"/>
              </a:ext>
            </a:extLst>
          </p:cNvPr>
          <p:cNvSpPr txBox="1"/>
          <p:nvPr/>
        </p:nvSpPr>
        <p:spPr>
          <a:xfrm>
            <a:off x="164475" y="1017098"/>
            <a:ext cx="92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std::</a:t>
            </a:r>
            <a:r>
              <a:rPr lang="en-US" altLang="zh-CN" dirty="0" err="1"/>
              <a:t>forward_list</a:t>
            </a:r>
            <a:r>
              <a:rPr lang="zh-CN" altLang="en-US" dirty="0"/>
              <a:t>是单向链表，</a:t>
            </a:r>
            <a:r>
              <a:rPr lang="en-US" altLang="zh-CN" dirty="0"/>
              <a:t>std::list</a:t>
            </a:r>
            <a:r>
              <a:rPr lang="zh-CN" altLang="en-US" dirty="0"/>
              <a:t>是双向链表。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A90E5D-6966-4CE6-AD37-A7A300A70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02" y="1689696"/>
            <a:ext cx="9398128" cy="333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511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4" y="163085"/>
            <a:ext cx="11027781" cy="1320800"/>
          </a:xfrm>
        </p:spPr>
        <p:txBody>
          <a:bodyPr/>
          <a:lstStyle/>
          <a:p>
            <a:r>
              <a:rPr lang="zh-CN" altLang="en-US" dirty="0"/>
              <a:t>容器库</a:t>
            </a:r>
            <a:r>
              <a:rPr lang="en-US" altLang="zh-CN" dirty="0"/>
              <a:t>——std::span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44475D-F291-400D-A81F-BB8FCF89FEA1}"/>
              </a:ext>
            </a:extLst>
          </p:cNvPr>
          <p:cNvSpPr txBox="1"/>
          <p:nvPr/>
        </p:nvSpPr>
        <p:spPr>
          <a:xfrm>
            <a:off x="164475" y="1017098"/>
            <a:ext cx="92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std::span</a:t>
            </a:r>
            <a:r>
              <a:rPr lang="zh-CN" altLang="en-US" dirty="0"/>
              <a:t>类似于</a:t>
            </a:r>
            <a:r>
              <a:rPr lang="en-US" altLang="zh-CN" dirty="0"/>
              <a:t>std::</a:t>
            </a:r>
            <a:r>
              <a:rPr lang="en-US" altLang="zh-CN" dirty="0" err="1"/>
              <a:t>string_view</a:t>
            </a:r>
            <a:r>
              <a:rPr lang="zh-CN" altLang="en-US" dirty="0"/>
              <a:t>，不占有资源，只读引用容器中的元素。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31EAC89-534D-42BA-AE3D-6F9F2636C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50" y="1483885"/>
            <a:ext cx="6385140" cy="507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508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5" y="163085"/>
            <a:ext cx="8596668" cy="1320800"/>
          </a:xfrm>
        </p:spPr>
        <p:txBody>
          <a:bodyPr/>
          <a:lstStyle/>
          <a:p>
            <a:r>
              <a:rPr lang="en-US" altLang="zh-CN" dirty="0"/>
              <a:t>C++</a:t>
            </a:r>
            <a:r>
              <a:rPr lang="zh-CN" altLang="en-US" dirty="0"/>
              <a:t>标准库分类</a:t>
            </a:r>
            <a:r>
              <a:rPr lang="en-US" altLang="zh-CN" dirty="0"/>
              <a:t>——</a:t>
            </a:r>
            <a:r>
              <a:rPr lang="zh-CN" altLang="en-US" dirty="0"/>
              <a:t>通用库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76B408-87D3-475A-AF97-A6DB0AB2E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98" y="1661638"/>
            <a:ext cx="9466988" cy="371503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8735B01-414A-424D-B700-BC845E2CB82B}"/>
              </a:ext>
            </a:extLst>
          </p:cNvPr>
          <p:cNvSpPr txBox="1"/>
          <p:nvPr/>
        </p:nvSpPr>
        <p:spPr>
          <a:xfrm>
            <a:off x="345882" y="1005840"/>
            <a:ext cx="92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算法库中提供了排序，查找，统计，遍历，移动，拷贝等常用操作。迭代器提供了对容器的访问操作。</a:t>
            </a:r>
            <a:r>
              <a:rPr lang="en-US" altLang="zh-CN" dirty="0"/>
              <a:t>memory</a:t>
            </a:r>
            <a:r>
              <a:rPr lang="zh-CN" altLang="en-US" dirty="0"/>
              <a:t>提供智能指针，内存分配等。</a:t>
            </a:r>
          </a:p>
        </p:txBody>
      </p:sp>
    </p:spTree>
    <p:extLst>
      <p:ext uri="{BB962C8B-B14F-4D97-AF65-F5344CB8AC3E}">
        <p14:creationId xmlns:p14="http://schemas.microsoft.com/office/powerpoint/2010/main" val="3026239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4" y="163085"/>
            <a:ext cx="11027781" cy="1320800"/>
          </a:xfrm>
        </p:spPr>
        <p:txBody>
          <a:bodyPr/>
          <a:lstStyle/>
          <a:p>
            <a:r>
              <a:rPr lang="zh-CN" altLang="en-US" dirty="0"/>
              <a:t>迭代器库</a:t>
            </a:r>
            <a:r>
              <a:rPr lang="en-US" altLang="zh-CN" dirty="0"/>
              <a:t>——std::</a:t>
            </a:r>
            <a:r>
              <a:rPr lang="en-US" altLang="zh-CN" dirty="0" err="1"/>
              <a:t>reverse_iterator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44475D-F291-400D-A81F-BB8FCF89FEA1}"/>
              </a:ext>
            </a:extLst>
          </p:cNvPr>
          <p:cNvSpPr txBox="1"/>
          <p:nvPr/>
        </p:nvSpPr>
        <p:spPr>
          <a:xfrm>
            <a:off x="164475" y="1017098"/>
            <a:ext cx="92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std::</a:t>
            </a:r>
            <a:r>
              <a:rPr lang="en-US" altLang="zh-CN" dirty="0" err="1"/>
              <a:t>reverse_iterator</a:t>
            </a:r>
            <a:r>
              <a:rPr lang="zh-CN" altLang="en-US" dirty="0"/>
              <a:t>是反向遍历存入的元素，如栈的遍历，迭代器返回实际指向的下一个元素。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E6EB4D-BF61-4BEA-9F88-92A41EEE0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3" y="2451905"/>
            <a:ext cx="4646695" cy="208678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ACE5C10-AA0D-4190-A240-4312F884C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709" y="1592896"/>
            <a:ext cx="4892916" cy="388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39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4" y="163085"/>
            <a:ext cx="11027781" cy="1320800"/>
          </a:xfrm>
        </p:spPr>
        <p:txBody>
          <a:bodyPr/>
          <a:lstStyle/>
          <a:p>
            <a:r>
              <a:rPr lang="zh-CN" altLang="en-US" dirty="0"/>
              <a:t>迭代器库</a:t>
            </a:r>
            <a:r>
              <a:rPr lang="en-US" altLang="zh-CN" dirty="0"/>
              <a:t>——std::</a:t>
            </a:r>
            <a:r>
              <a:rPr lang="en-US" altLang="zh-CN" dirty="0" err="1"/>
              <a:t>move_iterator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44475D-F291-400D-A81F-BB8FCF89FEA1}"/>
              </a:ext>
            </a:extLst>
          </p:cNvPr>
          <p:cNvSpPr txBox="1"/>
          <p:nvPr/>
        </p:nvSpPr>
        <p:spPr>
          <a:xfrm>
            <a:off x="164475" y="1017098"/>
            <a:ext cx="92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std::</a:t>
            </a:r>
            <a:r>
              <a:rPr lang="en-US" altLang="zh-CN" dirty="0" err="1"/>
              <a:t>move_iterator</a:t>
            </a:r>
            <a:r>
              <a:rPr lang="zh-CN" altLang="en-US" dirty="0"/>
              <a:t>是个适配器，它会将引用到的容器元素转换为右值，容器内的元素将不会拷贝。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83DF58-F445-4DA6-9BDB-5A4793A85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385" y="1340263"/>
            <a:ext cx="5785827" cy="47747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4C36E10-8035-40BB-B85B-9233E2690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941" y="6239180"/>
            <a:ext cx="5575190" cy="53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685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4" y="163085"/>
            <a:ext cx="11027781" cy="1320800"/>
          </a:xfrm>
        </p:spPr>
        <p:txBody>
          <a:bodyPr/>
          <a:lstStyle/>
          <a:p>
            <a:r>
              <a:rPr lang="zh-CN" altLang="en-US" dirty="0"/>
              <a:t>迭代器库</a:t>
            </a:r>
            <a:r>
              <a:rPr lang="en-US" altLang="zh-CN" dirty="0"/>
              <a:t>——std::</a:t>
            </a:r>
            <a:r>
              <a:rPr lang="en-US" altLang="zh-CN" dirty="0" err="1"/>
              <a:t>back_insert_iterator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44475D-F291-400D-A81F-BB8FCF89FEA1}"/>
              </a:ext>
            </a:extLst>
          </p:cNvPr>
          <p:cNvSpPr txBox="1"/>
          <p:nvPr/>
        </p:nvSpPr>
        <p:spPr>
          <a:xfrm>
            <a:off x="164475" y="1017098"/>
            <a:ext cx="92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std::</a:t>
            </a:r>
            <a:r>
              <a:rPr lang="en-US" altLang="zh-CN" dirty="0" err="1"/>
              <a:t>back_insert_iterator</a:t>
            </a:r>
            <a:r>
              <a:rPr lang="zh-CN" altLang="en-US" dirty="0"/>
              <a:t>是个适配器，它会把元素插入到容器的后面。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84A83D-5815-40E6-B92F-86F5A0256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15" y="1722248"/>
            <a:ext cx="8824175" cy="329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2089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4" y="163085"/>
            <a:ext cx="11027781" cy="1320800"/>
          </a:xfrm>
        </p:spPr>
        <p:txBody>
          <a:bodyPr/>
          <a:lstStyle/>
          <a:p>
            <a:r>
              <a:rPr lang="zh-CN" altLang="en-US" dirty="0"/>
              <a:t>迭代器库</a:t>
            </a:r>
            <a:r>
              <a:rPr lang="en-US" altLang="zh-CN" dirty="0"/>
              <a:t>——std::</a:t>
            </a:r>
            <a:r>
              <a:rPr lang="en-US" altLang="zh-CN" dirty="0" err="1"/>
              <a:t>front_insert_iterator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44475D-F291-400D-A81F-BB8FCF89FEA1}"/>
              </a:ext>
            </a:extLst>
          </p:cNvPr>
          <p:cNvSpPr txBox="1"/>
          <p:nvPr/>
        </p:nvSpPr>
        <p:spPr>
          <a:xfrm>
            <a:off x="164475" y="1017098"/>
            <a:ext cx="92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std::</a:t>
            </a:r>
            <a:r>
              <a:rPr lang="en-US" altLang="zh-CN" dirty="0" err="1"/>
              <a:t>front_insert_iterator</a:t>
            </a:r>
            <a:r>
              <a:rPr lang="zh-CN" altLang="en-US" dirty="0"/>
              <a:t>是个适配器，它会把元素插入到容器的前面。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20941B5-7EB3-4428-B10C-E662EE28F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38" y="1483885"/>
            <a:ext cx="9383797" cy="312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03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4" y="163085"/>
            <a:ext cx="11027781" cy="1320800"/>
          </a:xfrm>
        </p:spPr>
        <p:txBody>
          <a:bodyPr/>
          <a:lstStyle/>
          <a:p>
            <a:r>
              <a:rPr lang="zh-CN" altLang="en-US" dirty="0"/>
              <a:t>迭代器库</a:t>
            </a:r>
            <a:r>
              <a:rPr lang="en-US" altLang="zh-CN" dirty="0"/>
              <a:t>——std::</a:t>
            </a:r>
            <a:r>
              <a:rPr lang="en-US" altLang="zh-CN" dirty="0" err="1"/>
              <a:t>insert_iterator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44475D-F291-400D-A81F-BB8FCF89FEA1}"/>
              </a:ext>
            </a:extLst>
          </p:cNvPr>
          <p:cNvSpPr txBox="1"/>
          <p:nvPr/>
        </p:nvSpPr>
        <p:spPr>
          <a:xfrm>
            <a:off x="164475" y="1017098"/>
            <a:ext cx="92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std::</a:t>
            </a:r>
            <a:r>
              <a:rPr lang="en-US" altLang="zh-CN" dirty="0" err="1"/>
              <a:t>insert_iterator</a:t>
            </a:r>
            <a:r>
              <a:rPr lang="zh-CN" altLang="en-US" dirty="0"/>
              <a:t>是个适配器，它会把元素插入到容器的指定位置。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D94D95-7FFC-4ACD-9D01-DDD28ED71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64" y="1714943"/>
            <a:ext cx="9156611" cy="358008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2ABAD16-E416-4423-861C-0BA0A0820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02" y="5526086"/>
            <a:ext cx="91059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25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4" y="163085"/>
            <a:ext cx="11027781" cy="1320800"/>
          </a:xfrm>
        </p:spPr>
        <p:txBody>
          <a:bodyPr/>
          <a:lstStyle/>
          <a:p>
            <a:r>
              <a:rPr lang="zh-CN" altLang="en-US" dirty="0"/>
              <a:t>迭代器库</a:t>
            </a:r>
            <a:r>
              <a:rPr lang="en-US" altLang="zh-CN" dirty="0"/>
              <a:t>——std::</a:t>
            </a:r>
            <a:r>
              <a:rPr lang="en-US" altLang="zh-CN" dirty="0" err="1"/>
              <a:t>istream_iterator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44475D-F291-400D-A81F-BB8FCF89FEA1}"/>
              </a:ext>
            </a:extLst>
          </p:cNvPr>
          <p:cNvSpPr txBox="1"/>
          <p:nvPr/>
        </p:nvSpPr>
        <p:spPr>
          <a:xfrm>
            <a:off x="164475" y="1017098"/>
            <a:ext cx="92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std::</a:t>
            </a:r>
            <a:r>
              <a:rPr lang="en-US" altLang="zh-CN" dirty="0" err="1"/>
              <a:t>istream_iterator</a:t>
            </a:r>
            <a:r>
              <a:rPr lang="zh-CN" altLang="en-US" dirty="0"/>
              <a:t>是个适配器，它可以访问输入流的元素。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BFAAD8-DEC1-438C-BDF8-A445FD917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01" y="1369833"/>
            <a:ext cx="7733763" cy="429500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5E7B3DD-553A-4455-88F4-F9BFD8D25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01" y="5742971"/>
            <a:ext cx="41148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811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4" y="163085"/>
            <a:ext cx="11027781" cy="1320800"/>
          </a:xfrm>
        </p:spPr>
        <p:txBody>
          <a:bodyPr/>
          <a:lstStyle/>
          <a:p>
            <a:r>
              <a:rPr lang="zh-CN" altLang="en-US" dirty="0"/>
              <a:t>迭代器库</a:t>
            </a:r>
            <a:r>
              <a:rPr lang="en-US" altLang="zh-CN" dirty="0"/>
              <a:t>——std::</a:t>
            </a:r>
            <a:r>
              <a:rPr lang="en-US" altLang="zh-CN" dirty="0" err="1"/>
              <a:t>ostream_iterator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44475D-F291-400D-A81F-BB8FCF89FEA1}"/>
              </a:ext>
            </a:extLst>
          </p:cNvPr>
          <p:cNvSpPr txBox="1"/>
          <p:nvPr/>
        </p:nvSpPr>
        <p:spPr>
          <a:xfrm>
            <a:off x="164475" y="1017098"/>
            <a:ext cx="92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std::</a:t>
            </a:r>
            <a:r>
              <a:rPr lang="en-US" altLang="zh-CN" dirty="0" err="1"/>
              <a:t>ostream_iterator</a:t>
            </a:r>
            <a:r>
              <a:rPr lang="zh-CN" altLang="en-US" dirty="0"/>
              <a:t>是个适配器，它可以写入元素到输出流。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6C7AD8-E7B5-40A1-BD5E-C535AACA2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38" y="1684823"/>
            <a:ext cx="8986501" cy="3054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755069F-6B3F-4DF1-A507-7AC79BF4B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38" y="5173177"/>
            <a:ext cx="461010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982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4" y="163085"/>
            <a:ext cx="11027781" cy="1320800"/>
          </a:xfrm>
        </p:spPr>
        <p:txBody>
          <a:bodyPr/>
          <a:lstStyle/>
          <a:p>
            <a:r>
              <a:rPr lang="zh-CN" altLang="en-US" dirty="0"/>
              <a:t>迭代器库</a:t>
            </a:r>
            <a:r>
              <a:rPr lang="en-US" altLang="zh-CN" dirty="0"/>
              <a:t>——std::</a:t>
            </a:r>
            <a:r>
              <a:rPr lang="en-US" altLang="zh-CN" dirty="0" err="1"/>
              <a:t>istreambuf_iterator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44475D-F291-400D-A81F-BB8FCF89FEA1}"/>
              </a:ext>
            </a:extLst>
          </p:cNvPr>
          <p:cNvSpPr txBox="1"/>
          <p:nvPr/>
        </p:nvSpPr>
        <p:spPr>
          <a:xfrm>
            <a:off x="164475" y="1017098"/>
            <a:ext cx="92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std::</a:t>
            </a:r>
            <a:r>
              <a:rPr lang="en-US" altLang="zh-CN" dirty="0" err="1"/>
              <a:t>istreambuf_iterator</a:t>
            </a:r>
            <a:r>
              <a:rPr lang="zh-CN" altLang="en-US" dirty="0"/>
              <a:t>是个适配器，和</a:t>
            </a:r>
            <a:r>
              <a:rPr lang="en-US" altLang="zh-CN" dirty="0" err="1"/>
              <a:t>istream_iterator</a:t>
            </a:r>
            <a:r>
              <a:rPr lang="zh-CN" altLang="en-US" dirty="0"/>
              <a:t>不同的是它读入输入流中的所有字符。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DA0A181-68A2-43EE-91B8-5967D83EB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738" y="1483885"/>
            <a:ext cx="4932483" cy="34947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0364AFE-3B0B-4DD8-A267-741BD8CC4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738" y="5111847"/>
            <a:ext cx="4932483" cy="16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3366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4" y="163085"/>
            <a:ext cx="11027781" cy="1320800"/>
          </a:xfrm>
        </p:spPr>
        <p:txBody>
          <a:bodyPr/>
          <a:lstStyle/>
          <a:p>
            <a:r>
              <a:rPr lang="zh-CN" altLang="en-US" dirty="0"/>
              <a:t>迭代器库</a:t>
            </a:r>
            <a:r>
              <a:rPr lang="en-US" altLang="zh-CN" dirty="0"/>
              <a:t>——std::</a:t>
            </a:r>
            <a:r>
              <a:rPr lang="en-US" altLang="zh-CN" dirty="0" err="1"/>
              <a:t>ostreambuf_iterator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44475D-F291-400D-A81F-BB8FCF89FEA1}"/>
              </a:ext>
            </a:extLst>
          </p:cNvPr>
          <p:cNvSpPr txBox="1"/>
          <p:nvPr/>
        </p:nvSpPr>
        <p:spPr>
          <a:xfrm>
            <a:off x="164475" y="1017098"/>
            <a:ext cx="92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std::</a:t>
            </a:r>
            <a:r>
              <a:rPr lang="en-US" altLang="zh-CN" dirty="0" err="1"/>
              <a:t>ostreambuf_iterator</a:t>
            </a:r>
            <a:r>
              <a:rPr lang="zh-CN" altLang="en-US" dirty="0"/>
              <a:t>是个适配器，它可以写入字符到输出流中。和</a:t>
            </a:r>
            <a:r>
              <a:rPr lang="en-US" altLang="zh-CN" dirty="0" err="1"/>
              <a:t>ostream_iterator</a:t>
            </a:r>
            <a:r>
              <a:rPr lang="zh-CN" altLang="en-US" dirty="0"/>
              <a:t>不同的是它仅仅支持写入</a:t>
            </a:r>
            <a:r>
              <a:rPr lang="en-US" altLang="zh-CN" dirty="0"/>
              <a:t>char</a:t>
            </a:r>
            <a:r>
              <a:rPr lang="zh-CN" altLang="en-US" dirty="0"/>
              <a:t>类型。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44084A-F3C9-4A19-A71C-72CCFBE99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05" y="1940118"/>
            <a:ext cx="8600278" cy="22091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5A305C8-E782-4E95-9F5A-80EA3472E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05" y="4605529"/>
            <a:ext cx="406717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8217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4" y="163085"/>
            <a:ext cx="11027781" cy="1320800"/>
          </a:xfrm>
        </p:spPr>
        <p:txBody>
          <a:bodyPr/>
          <a:lstStyle/>
          <a:p>
            <a:r>
              <a:rPr lang="zh-CN" altLang="en-US" dirty="0"/>
              <a:t>迭代器库</a:t>
            </a:r>
            <a:r>
              <a:rPr lang="en-US" altLang="zh-CN" dirty="0"/>
              <a:t>——std::next</a:t>
            </a:r>
            <a:r>
              <a:rPr lang="zh-CN" altLang="en-US" dirty="0"/>
              <a:t>，</a:t>
            </a:r>
            <a:r>
              <a:rPr lang="en-US" altLang="zh-CN" dirty="0"/>
              <a:t>std::advance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44475D-F291-400D-A81F-BB8FCF89FEA1}"/>
              </a:ext>
            </a:extLst>
          </p:cNvPr>
          <p:cNvSpPr txBox="1"/>
          <p:nvPr/>
        </p:nvSpPr>
        <p:spPr>
          <a:xfrm>
            <a:off x="164475" y="1017098"/>
            <a:ext cx="92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std::advance</a:t>
            </a:r>
            <a:r>
              <a:rPr lang="zh-CN" altLang="en-US" dirty="0"/>
              <a:t>会改变迭代器，而</a:t>
            </a:r>
            <a:r>
              <a:rPr lang="en-US" altLang="zh-CN" dirty="0"/>
              <a:t>std::next</a:t>
            </a:r>
            <a:r>
              <a:rPr lang="zh-CN" altLang="en-US" dirty="0"/>
              <a:t>不改变迭代器。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D893CD4-DAF8-4082-B6BF-EDD814897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99" y="1545429"/>
            <a:ext cx="3800724" cy="22465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D2E3642-0FD0-4F63-AA6E-AAC982ED2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853" y="1545429"/>
            <a:ext cx="5206871" cy="228312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06E049C-1116-4585-B278-94313224A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853" y="4138280"/>
            <a:ext cx="3362325" cy="9429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044AD0C-A88F-4129-B634-138E4ACEE4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199" y="4138280"/>
            <a:ext cx="272415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557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5" y="163085"/>
            <a:ext cx="8596668" cy="1320800"/>
          </a:xfrm>
        </p:spPr>
        <p:txBody>
          <a:bodyPr/>
          <a:lstStyle/>
          <a:p>
            <a:r>
              <a:rPr lang="en-US" altLang="zh-CN" dirty="0"/>
              <a:t>C++</a:t>
            </a:r>
            <a:r>
              <a:rPr lang="zh-CN" altLang="en-US" dirty="0"/>
              <a:t>标准库分类</a:t>
            </a:r>
            <a:r>
              <a:rPr lang="en-US" altLang="zh-CN" dirty="0"/>
              <a:t>——</a:t>
            </a:r>
            <a:r>
              <a:rPr lang="zh-CN" altLang="en-US" dirty="0"/>
              <a:t>本地化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CBB3B8-5FAC-462D-995F-AC7D8A45B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47" y="1549635"/>
            <a:ext cx="9606087" cy="32198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F24A2B2-C547-4877-9050-6ECE96E53C83}"/>
              </a:ext>
            </a:extLst>
          </p:cNvPr>
          <p:cNvSpPr txBox="1"/>
          <p:nvPr/>
        </p:nvSpPr>
        <p:spPr>
          <a:xfrm>
            <a:off x="345882" y="1005840"/>
            <a:ext cx="92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string</a:t>
            </a:r>
            <a:r>
              <a:rPr lang="zh-CN" altLang="en-US" dirty="0"/>
              <a:t>提供了字符串操作，正则表达式提供了字符串正则匹配。</a:t>
            </a:r>
          </a:p>
        </p:txBody>
      </p:sp>
    </p:spTree>
    <p:extLst>
      <p:ext uri="{BB962C8B-B14F-4D97-AF65-F5344CB8AC3E}">
        <p14:creationId xmlns:p14="http://schemas.microsoft.com/office/powerpoint/2010/main" val="41500186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4" y="163085"/>
            <a:ext cx="11027781" cy="1320800"/>
          </a:xfrm>
        </p:spPr>
        <p:txBody>
          <a:bodyPr/>
          <a:lstStyle/>
          <a:p>
            <a:r>
              <a:rPr lang="zh-CN" altLang="en-US" dirty="0"/>
              <a:t>算法库</a:t>
            </a:r>
            <a:r>
              <a:rPr lang="en-US" altLang="zh-CN" dirty="0"/>
              <a:t>——std::</a:t>
            </a:r>
            <a:r>
              <a:rPr lang="en-US" altLang="zh-CN" dirty="0" err="1"/>
              <a:t>for_each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44475D-F291-400D-A81F-BB8FCF89FEA1}"/>
              </a:ext>
            </a:extLst>
          </p:cNvPr>
          <p:cNvSpPr txBox="1"/>
          <p:nvPr/>
        </p:nvSpPr>
        <p:spPr>
          <a:xfrm>
            <a:off x="164475" y="1017098"/>
            <a:ext cx="92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std::</a:t>
            </a:r>
            <a:r>
              <a:rPr lang="en-US" altLang="zh-CN" dirty="0" err="1"/>
              <a:t>for_each</a:t>
            </a:r>
            <a:r>
              <a:rPr lang="zh-CN" altLang="en-US" dirty="0"/>
              <a:t>遍历容器中的元素，对元素执行相应操作。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0BB627-2D02-4100-B599-4F931ED52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70" y="1712691"/>
            <a:ext cx="5507215" cy="434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9798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4" y="163085"/>
            <a:ext cx="11027781" cy="1320800"/>
          </a:xfrm>
        </p:spPr>
        <p:txBody>
          <a:bodyPr/>
          <a:lstStyle/>
          <a:p>
            <a:r>
              <a:rPr lang="zh-CN" altLang="en-US" dirty="0"/>
              <a:t>算法库</a:t>
            </a:r>
            <a:r>
              <a:rPr lang="en-US" altLang="zh-CN" dirty="0"/>
              <a:t>——std::find std::</a:t>
            </a:r>
            <a:r>
              <a:rPr lang="en-US" altLang="zh-CN" dirty="0" err="1"/>
              <a:t>find_if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44475D-F291-400D-A81F-BB8FCF89FEA1}"/>
              </a:ext>
            </a:extLst>
          </p:cNvPr>
          <p:cNvSpPr txBox="1"/>
          <p:nvPr/>
        </p:nvSpPr>
        <p:spPr>
          <a:xfrm>
            <a:off x="164475" y="1017098"/>
            <a:ext cx="92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std::find std::</a:t>
            </a:r>
            <a:r>
              <a:rPr lang="en-US" altLang="zh-CN" dirty="0" err="1"/>
              <a:t>find_if</a:t>
            </a:r>
            <a:r>
              <a:rPr lang="zh-CN" altLang="en-US" dirty="0"/>
              <a:t>在容器中查找某个元素。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6C8EDD6-EA22-4764-8167-507D8DBE4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77662"/>
            <a:ext cx="6092244" cy="413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865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4" y="163085"/>
            <a:ext cx="11027781" cy="1320800"/>
          </a:xfrm>
        </p:spPr>
        <p:txBody>
          <a:bodyPr/>
          <a:lstStyle/>
          <a:p>
            <a:r>
              <a:rPr lang="zh-CN" altLang="en-US" dirty="0"/>
              <a:t>算法库</a:t>
            </a:r>
            <a:r>
              <a:rPr lang="en-US" altLang="zh-CN" dirty="0"/>
              <a:t>——std::copy std::</a:t>
            </a:r>
            <a:r>
              <a:rPr lang="en-US" altLang="zh-CN" dirty="0" err="1"/>
              <a:t>copy_if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44475D-F291-400D-A81F-BB8FCF89FEA1}"/>
              </a:ext>
            </a:extLst>
          </p:cNvPr>
          <p:cNvSpPr txBox="1"/>
          <p:nvPr/>
        </p:nvSpPr>
        <p:spPr>
          <a:xfrm>
            <a:off x="164475" y="1017098"/>
            <a:ext cx="92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std::copy std::</a:t>
            </a:r>
            <a:r>
              <a:rPr lang="en-US" altLang="zh-CN" dirty="0" err="1"/>
              <a:t>copy_if</a:t>
            </a:r>
            <a:r>
              <a:rPr lang="zh-CN" altLang="en-US" dirty="0"/>
              <a:t>拷贝容器中的元素到另一个容器。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6EAD7A-4590-4CA8-9ECE-23DD27D89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50" y="1573710"/>
            <a:ext cx="5850007" cy="493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67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4" y="163085"/>
            <a:ext cx="11027781" cy="1320800"/>
          </a:xfrm>
        </p:spPr>
        <p:txBody>
          <a:bodyPr/>
          <a:lstStyle/>
          <a:p>
            <a:r>
              <a:rPr lang="zh-CN" altLang="en-US" dirty="0"/>
              <a:t>算法库</a:t>
            </a:r>
            <a:r>
              <a:rPr lang="en-US" altLang="zh-CN" dirty="0"/>
              <a:t>——std::move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44475D-F291-400D-A81F-BB8FCF89FEA1}"/>
              </a:ext>
            </a:extLst>
          </p:cNvPr>
          <p:cNvSpPr txBox="1"/>
          <p:nvPr/>
        </p:nvSpPr>
        <p:spPr>
          <a:xfrm>
            <a:off x="164475" y="1017098"/>
            <a:ext cx="92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std::move </a:t>
            </a:r>
            <a:r>
              <a:rPr lang="zh-CN" altLang="en-US" dirty="0"/>
              <a:t>移动容器中的元素到另一个容器。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DDF988D-1D35-4986-948A-0EAB04BF5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47" y="1386430"/>
            <a:ext cx="6518322" cy="429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089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4" y="163085"/>
            <a:ext cx="11027781" cy="1320800"/>
          </a:xfrm>
        </p:spPr>
        <p:txBody>
          <a:bodyPr/>
          <a:lstStyle/>
          <a:p>
            <a:r>
              <a:rPr lang="zh-CN" altLang="en-US" dirty="0"/>
              <a:t>算法库</a:t>
            </a:r>
            <a:r>
              <a:rPr lang="en-US" altLang="zh-CN" dirty="0"/>
              <a:t>——std::transform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44475D-F291-400D-A81F-BB8FCF89FEA1}"/>
              </a:ext>
            </a:extLst>
          </p:cNvPr>
          <p:cNvSpPr txBox="1"/>
          <p:nvPr/>
        </p:nvSpPr>
        <p:spPr>
          <a:xfrm>
            <a:off x="164475" y="1017098"/>
            <a:ext cx="92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std::transform </a:t>
            </a:r>
            <a:r>
              <a:rPr lang="zh-CN" altLang="en-US" dirty="0"/>
              <a:t>对容器中元素做变换操作，结果可以写入另一个容器或者当前容器。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C010C78-B424-499A-90AE-0FEE14412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74" y="1386430"/>
            <a:ext cx="7154857" cy="491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8021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4" y="163085"/>
            <a:ext cx="11027781" cy="1320800"/>
          </a:xfrm>
        </p:spPr>
        <p:txBody>
          <a:bodyPr/>
          <a:lstStyle/>
          <a:p>
            <a:r>
              <a:rPr lang="zh-CN" altLang="en-US" dirty="0"/>
              <a:t>算法库</a:t>
            </a:r>
            <a:r>
              <a:rPr lang="en-US" altLang="zh-CN" dirty="0"/>
              <a:t>——std::generate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44475D-F291-400D-A81F-BB8FCF89FEA1}"/>
              </a:ext>
            </a:extLst>
          </p:cNvPr>
          <p:cNvSpPr txBox="1"/>
          <p:nvPr/>
        </p:nvSpPr>
        <p:spPr>
          <a:xfrm>
            <a:off x="164475" y="1017098"/>
            <a:ext cx="92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std::generate </a:t>
            </a:r>
            <a:r>
              <a:rPr lang="zh-CN" altLang="en-US" dirty="0"/>
              <a:t>在容器中生成元素。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1F5B3F-3F5F-471A-A415-5803BC662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56" y="1386430"/>
            <a:ext cx="6835358" cy="488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465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4" y="163085"/>
            <a:ext cx="11027781" cy="1320800"/>
          </a:xfrm>
        </p:spPr>
        <p:txBody>
          <a:bodyPr/>
          <a:lstStyle/>
          <a:p>
            <a:r>
              <a:rPr lang="zh-CN" altLang="en-US" dirty="0"/>
              <a:t>算法库</a:t>
            </a:r>
            <a:r>
              <a:rPr lang="en-US" altLang="zh-CN" dirty="0"/>
              <a:t>——std::remove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44475D-F291-400D-A81F-BB8FCF89FEA1}"/>
              </a:ext>
            </a:extLst>
          </p:cNvPr>
          <p:cNvSpPr txBox="1"/>
          <p:nvPr/>
        </p:nvSpPr>
        <p:spPr>
          <a:xfrm>
            <a:off x="164475" y="1017098"/>
            <a:ext cx="92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std::remove </a:t>
            </a:r>
            <a:r>
              <a:rPr lang="zh-CN" altLang="en-US" dirty="0"/>
              <a:t>删除容器中某个元素，并把后面的元素往前移动。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81E03D-757C-45E6-B0AB-E963A10CF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19" y="1582058"/>
            <a:ext cx="8573478" cy="417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487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4" y="163085"/>
            <a:ext cx="11027781" cy="1320800"/>
          </a:xfrm>
        </p:spPr>
        <p:txBody>
          <a:bodyPr/>
          <a:lstStyle/>
          <a:p>
            <a:r>
              <a:rPr lang="zh-CN" altLang="en-US" dirty="0"/>
              <a:t>算法库</a:t>
            </a:r>
            <a:r>
              <a:rPr lang="en-US" altLang="zh-CN" dirty="0"/>
              <a:t>——std::swap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44475D-F291-400D-A81F-BB8FCF89FEA1}"/>
              </a:ext>
            </a:extLst>
          </p:cNvPr>
          <p:cNvSpPr txBox="1"/>
          <p:nvPr/>
        </p:nvSpPr>
        <p:spPr>
          <a:xfrm>
            <a:off x="164475" y="1017098"/>
            <a:ext cx="92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std::swap </a:t>
            </a:r>
            <a:r>
              <a:rPr lang="zh-CN" altLang="en-US" dirty="0"/>
              <a:t>交换两个元素的值。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EC8533-1D25-4475-8171-830C5BD77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43" y="1695232"/>
            <a:ext cx="7255565" cy="311762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2DC1815-83F7-4D85-BB77-0B1205329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343" y="5024205"/>
            <a:ext cx="7255565" cy="58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302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4" y="163085"/>
            <a:ext cx="11027781" cy="1320800"/>
          </a:xfrm>
        </p:spPr>
        <p:txBody>
          <a:bodyPr/>
          <a:lstStyle/>
          <a:p>
            <a:r>
              <a:rPr lang="zh-CN" altLang="en-US" dirty="0"/>
              <a:t>算法库</a:t>
            </a:r>
            <a:r>
              <a:rPr lang="en-US" altLang="zh-CN" dirty="0"/>
              <a:t>——std::sort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44475D-F291-400D-A81F-BB8FCF89FEA1}"/>
              </a:ext>
            </a:extLst>
          </p:cNvPr>
          <p:cNvSpPr txBox="1"/>
          <p:nvPr/>
        </p:nvSpPr>
        <p:spPr>
          <a:xfrm>
            <a:off x="164475" y="1017098"/>
            <a:ext cx="92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std::sort </a:t>
            </a:r>
            <a:r>
              <a:rPr lang="zh-CN" altLang="en-US" dirty="0"/>
              <a:t>对容器中的元素进行排序，相等的元素的原顺序不保证。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1693BD-9616-42CE-9664-A49DDDEFE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83" y="1345613"/>
            <a:ext cx="4429897" cy="400954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3C6CC86-1A79-4DDD-AF85-682BE52D2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83" y="5512387"/>
            <a:ext cx="6507232" cy="85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4309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4" y="163085"/>
            <a:ext cx="11027781" cy="1320800"/>
          </a:xfrm>
        </p:spPr>
        <p:txBody>
          <a:bodyPr/>
          <a:lstStyle/>
          <a:p>
            <a:r>
              <a:rPr lang="zh-CN" altLang="en-US" dirty="0"/>
              <a:t>算法库</a:t>
            </a:r>
            <a:r>
              <a:rPr lang="en-US" altLang="zh-CN" dirty="0"/>
              <a:t>——std::</a:t>
            </a:r>
            <a:r>
              <a:rPr lang="en-US" altLang="zh-CN" dirty="0" err="1"/>
              <a:t>stable_sort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44475D-F291-400D-A81F-BB8FCF89FEA1}"/>
              </a:ext>
            </a:extLst>
          </p:cNvPr>
          <p:cNvSpPr txBox="1"/>
          <p:nvPr/>
        </p:nvSpPr>
        <p:spPr>
          <a:xfrm>
            <a:off x="164475" y="1017098"/>
            <a:ext cx="92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std::</a:t>
            </a:r>
            <a:r>
              <a:rPr lang="en-US" altLang="zh-CN" dirty="0" err="1"/>
              <a:t>stable_sort</a:t>
            </a:r>
            <a:r>
              <a:rPr lang="en-US" altLang="zh-CN" dirty="0"/>
              <a:t> </a:t>
            </a:r>
            <a:r>
              <a:rPr lang="zh-CN" altLang="en-US" dirty="0"/>
              <a:t>对容器中的元素进行排序，保证相等元素的原顺序。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D6185C-1E78-4E44-A46D-0E2021254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09" y="1534816"/>
            <a:ext cx="4076082" cy="36693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DC6CED3-B531-42AF-8F86-41E0F5E15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09" y="5427386"/>
            <a:ext cx="4126441" cy="75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182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5" y="163085"/>
            <a:ext cx="8596668" cy="1320800"/>
          </a:xfrm>
        </p:spPr>
        <p:txBody>
          <a:bodyPr/>
          <a:lstStyle/>
          <a:p>
            <a:r>
              <a:rPr lang="en-US" altLang="zh-CN" dirty="0"/>
              <a:t>C++</a:t>
            </a:r>
            <a:r>
              <a:rPr lang="zh-CN" altLang="en-US" dirty="0"/>
              <a:t>标准库分类</a:t>
            </a:r>
            <a:r>
              <a:rPr lang="en-US" altLang="zh-CN" dirty="0"/>
              <a:t>——</a:t>
            </a:r>
            <a:r>
              <a:rPr lang="zh-CN" altLang="en-US" dirty="0"/>
              <a:t>输入输出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C3764E-63BE-4DD5-B785-227CF4E55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82" y="1624035"/>
            <a:ext cx="8895102" cy="390625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77C19FC-BE02-4CA5-B10D-E1BF5FA071FA}"/>
              </a:ext>
            </a:extLst>
          </p:cNvPr>
          <p:cNvSpPr txBox="1"/>
          <p:nvPr/>
        </p:nvSpPr>
        <p:spPr>
          <a:xfrm>
            <a:off x="345882" y="1005840"/>
            <a:ext cx="92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输入输出提供了字符流，文件流操作。</a:t>
            </a:r>
          </a:p>
        </p:txBody>
      </p:sp>
    </p:spTree>
    <p:extLst>
      <p:ext uri="{BB962C8B-B14F-4D97-AF65-F5344CB8AC3E}">
        <p14:creationId xmlns:p14="http://schemas.microsoft.com/office/powerpoint/2010/main" val="25121996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4" y="163085"/>
            <a:ext cx="11027781" cy="1320800"/>
          </a:xfrm>
        </p:spPr>
        <p:txBody>
          <a:bodyPr/>
          <a:lstStyle/>
          <a:p>
            <a:r>
              <a:rPr lang="zh-CN" altLang="en-US" dirty="0"/>
              <a:t>算法库</a:t>
            </a:r>
            <a:r>
              <a:rPr lang="en-US" altLang="zh-CN" dirty="0"/>
              <a:t>——std::</a:t>
            </a:r>
            <a:r>
              <a:rPr lang="en-US" altLang="zh-CN" dirty="0" err="1"/>
              <a:t>lower_bound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44475D-F291-400D-A81F-BB8FCF89FEA1}"/>
              </a:ext>
            </a:extLst>
          </p:cNvPr>
          <p:cNvSpPr txBox="1"/>
          <p:nvPr/>
        </p:nvSpPr>
        <p:spPr>
          <a:xfrm>
            <a:off x="164475" y="1017098"/>
            <a:ext cx="92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std::</a:t>
            </a:r>
            <a:r>
              <a:rPr lang="en-US" altLang="zh-CN" dirty="0" err="1"/>
              <a:t>lower_bound</a:t>
            </a:r>
            <a:r>
              <a:rPr lang="en-US" altLang="zh-CN" dirty="0"/>
              <a:t> </a:t>
            </a:r>
            <a:r>
              <a:rPr lang="zh-CN" altLang="en-US" dirty="0"/>
              <a:t>寻找元素的下界索引，该下界索引元素大于或者等于该元素，容器中的元素先要排好序。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F36A98-20D0-4CAA-8664-969EBBD07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877" y="1483885"/>
            <a:ext cx="5017796" cy="363436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E1C58A7-4626-497B-8B0C-09164CB29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877" y="5168970"/>
            <a:ext cx="5154889" cy="157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848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4" y="163085"/>
            <a:ext cx="11027781" cy="1320800"/>
          </a:xfrm>
        </p:spPr>
        <p:txBody>
          <a:bodyPr/>
          <a:lstStyle/>
          <a:p>
            <a:r>
              <a:rPr lang="zh-CN" altLang="en-US" dirty="0"/>
              <a:t>算法库</a:t>
            </a:r>
            <a:r>
              <a:rPr lang="en-US" altLang="zh-CN" dirty="0"/>
              <a:t>——std::</a:t>
            </a:r>
            <a:r>
              <a:rPr lang="en-US" altLang="zh-CN" dirty="0" err="1"/>
              <a:t>upper_bound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44475D-F291-400D-A81F-BB8FCF89FEA1}"/>
              </a:ext>
            </a:extLst>
          </p:cNvPr>
          <p:cNvSpPr txBox="1"/>
          <p:nvPr/>
        </p:nvSpPr>
        <p:spPr>
          <a:xfrm>
            <a:off x="164475" y="1017098"/>
            <a:ext cx="92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std::</a:t>
            </a:r>
            <a:r>
              <a:rPr lang="en-US" altLang="zh-CN" dirty="0" err="1"/>
              <a:t>upper_bound</a:t>
            </a:r>
            <a:r>
              <a:rPr lang="en-US" altLang="zh-CN" dirty="0"/>
              <a:t> </a:t>
            </a:r>
            <a:r>
              <a:rPr lang="zh-CN" altLang="en-US" dirty="0"/>
              <a:t>寻找元素的上界索引，该上界索引元素大于该元素，容器中的元素先要排好序。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B67CA1F-6430-4F58-868A-4DF657385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224" y="1451998"/>
            <a:ext cx="4891452" cy="501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4173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4" y="163085"/>
            <a:ext cx="11027781" cy="1320800"/>
          </a:xfrm>
        </p:spPr>
        <p:txBody>
          <a:bodyPr/>
          <a:lstStyle/>
          <a:p>
            <a:r>
              <a:rPr lang="zh-CN" altLang="en-US" dirty="0"/>
              <a:t>算法库</a:t>
            </a:r>
            <a:r>
              <a:rPr lang="en-US" altLang="zh-CN" dirty="0"/>
              <a:t>——std::</a:t>
            </a:r>
            <a:r>
              <a:rPr lang="en-US" altLang="zh-CN" dirty="0" err="1"/>
              <a:t>equal_range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44475D-F291-400D-A81F-BB8FCF89FEA1}"/>
              </a:ext>
            </a:extLst>
          </p:cNvPr>
          <p:cNvSpPr txBox="1"/>
          <p:nvPr/>
        </p:nvSpPr>
        <p:spPr>
          <a:xfrm>
            <a:off x="164475" y="1017098"/>
            <a:ext cx="92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std::</a:t>
            </a:r>
            <a:r>
              <a:rPr lang="en-US" altLang="zh-CN" dirty="0" err="1"/>
              <a:t>equal_range</a:t>
            </a:r>
            <a:r>
              <a:rPr lang="en-US" altLang="zh-CN" dirty="0"/>
              <a:t> </a:t>
            </a:r>
            <a:r>
              <a:rPr lang="zh-CN" altLang="en-US" dirty="0"/>
              <a:t>寻找元素的下界和上界索引。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4A2813C-CEA1-4189-9259-AFED09FB5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818" y="1483885"/>
            <a:ext cx="5301272" cy="446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3896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4" y="163085"/>
            <a:ext cx="11027781" cy="1320800"/>
          </a:xfrm>
        </p:spPr>
        <p:txBody>
          <a:bodyPr/>
          <a:lstStyle/>
          <a:p>
            <a:r>
              <a:rPr lang="zh-CN" altLang="en-US" dirty="0"/>
              <a:t>算法库</a:t>
            </a:r>
            <a:r>
              <a:rPr lang="en-US" altLang="zh-CN" dirty="0"/>
              <a:t>——std::</a:t>
            </a:r>
            <a:r>
              <a:rPr lang="en-US" altLang="zh-CN" dirty="0" err="1"/>
              <a:t>set_difference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44475D-F291-400D-A81F-BB8FCF89FEA1}"/>
              </a:ext>
            </a:extLst>
          </p:cNvPr>
          <p:cNvSpPr txBox="1"/>
          <p:nvPr/>
        </p:nvSpPr>
        <p:spPr>
          <a:xfrm>
            <a:off x="164475" y="1017098"/>
            <a:ext cx="922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std::</a:t>
            </a:r>
            <a:r>
              <a:rPr lang="en-US" altLang="zh-CN" dirty="0" err="1"/>
              <a:t>set_difference</a:t>
            </a:r>
            <a:r>
              <a:rPr lang="zh-CN" altLang="en-US" dirty="0"/>
              <a:t>对原容器（排好序）中元素减去该容器（排好序）落在另一个容器中的元素，剩余的元素写入新的容器中。类似的还有</a:t>
            </a:r>
            <a:r>
              <a:rPr lang="en-US" altLang="zh-CN" dirty="0"/>
              <a:t>std::</a:t>
            </a:r>
            <a:r>
              <a:rPr lang="en-US" altLang="zh-CN" dirty="0" err="1"/>
              <a:t>set_union</a:t>
            </a:r>
            <a:r>
              <a:rPr lang="zh-CN" altLang="en-US" dirty="0"/>
              <a:t>，</a:t>
            </a:r>
            <a:r>
              <a:rPr lang="en-US" altLang="zh-CN" dirty="0"/>
              <a:t>std::</a:t>
            </a:r>
            <a:r>
              <a:rPr lang="en-US" altLang="zh-CN" dirty="0" err="1"/>
              <a:t>set_intersection</a:t>
            </a:r>
            <a:r>
              <a:rPr lang="zh-CN" altLang="en-US" dirty="0"/>
              <a:t>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30E74E-B19B-4554-A11E-01A029F4D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934" y="1673151"/>
            <a:ext cx="4661331" cy="481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8596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4" y="163085"/>
            <a:ext cx="11027781" cy="1320800"/>
          </a:xfrm>
        </p:spPr>
        <p:txBody>
          <a:bodyPr/>
          <a:lstStyle/>
          <a:p>
            <a:r>
              <a:rPr lang="zh-CN" altLang="en-US" dirty="0"/>
              <a:t>算法库</a:t>
            </a:r>
            <a:r>
              <a:rPr lang="en-US" altLang="zh-CN" dirty="0"/>
              <a:t>——std::</a:t>
            </a:r>
            <a:r>
              <a:rPr lang="en-US" altLang="zh-CN" dirty="0" err="1"/>
              <a:t>make_heap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44475D-F291-400D-A81F-BB8FCF89FEA1}"/>
              </a:ext>
            </a:extLst>
          </p:cNvPr>
          <p:cNvSpPr txBox="1"/>
          <p:nvPr/>
        </p:nvSpPr>
        <p:spPr>
          <a:xfrm>
            <a:off x="164475" y="1017098"/>
            <a:ext cx="92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std::</a:t>
            </a:r>
            <a:r>
              <a:rPr lang="en-US" altLang="zh-CN" dirty="0" err="1"/>
              <a:t>make_heap</a:t>
            </a:r>
            <a:r>
              <a:rPr lang="zh-CN" altLang="en-US" dirty="0"/>
              <a:t>构造一个大顶堆或者小顶堆。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93820E6-0AA8-4B86-BB93-53FE11629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991" y="1820847"/>
            <a:ext cx="3635183" cy="474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797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4" y="163085"/>
            <a:ext cx="11027781" cy="1320800"/>
          </a:xfrm>
        </p:spPr>
        <p:txBody>
          <a:bodyPr/>
          <a:lstStyle/>
          <a:p>
            <a:r>
              <a:rPr lang="zh-CN" altLang="en-US" dirty="0"/>
              <a:t>算法库</a:t>
            </a:r>
            <a:r>
              <a:rPr lang="en-US" altLang="zh-CN" dirty="0"/>
              <a:t>——std::iota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44475D-F291-400D-A81F-BB8FCF89FEA1}"/>
              </a:ext>
            </a:extLst>
          </p:cNvPr>
          <p:cNvSpPr txBox="1"/>
          <p:nvPr/>
        </p:nvSpPr>
        <p:spPr>
          <a:xfrm>
            <a:off x="164475" y="1017098"/>
            <a:ext cx="92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std::iota</a:t>
            </a:r>
            <a:r>
              <a:rPr lang="zh-CN" altLang="en-US" dirty="0"/>
              <a:t>是用某个元素来填充容器，填充元素做自增操作。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9B268E-C335-4AC3-B273-E8D87668D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33" y="1483885"/>
            <a:ext cx="6326884" cy="508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50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4" y="163085"/>
            <a:ext cx="11027781" cy="1320800"/>
          </a:xfrm>
        </p:spPr>
        <p:txBody>
          <a:bodyPr/>
          <a:lstStyle/>
          <a:p>
            <a:r>
              <a:rPr lang="zh-CN" altLang="en-US" dirty="0"/>
              <a:t>算法库</a:t>
            </a:r>
            <a:r>
              <a:rPr lang="en-US" altLang="zh-CN" dirty="0"/>
              <a:t>——std::accumulate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44475D-F291-400D-A81F-BB8FCF89FEA1}"/>
              </a:ext>
            </a:extLst>
          </p:cNvPr>
          <p:cNvSpPr txBox="1"/>
          <p:nvPr/>
        </p:nvSpPr>
        <p:spPr>
          <a:xfrm>
            <a:off x="164475" y="1017098"/>
            <a:ext cx="92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std::accumulate</a:t>
            </a:r>
            <a:r>
              <a:rPr lang="zh-CN" altLang="en-US" dirty="0"/>
              <a:t>计算容器内元素的累积操作，给定初始值。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E9A622F-084B-4D72-906E-E68556A99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892" y="1569503"/>
            <a:ext cx="5947225" cy="506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6802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4" y="163085"/>
            <a:ext cx="11027781" cy="1320800"/>
          </a:xfrm>
        </p:spPr>
        <p:txBody>
          <a:bodyPr/>
          <a:lstStyle/>
          <a:p>
            <a:r>
              <a:rPr lang="zh-CN" altLang="en-US" dirty="0"/>
              <a:t>内存库</a:t>
            </a:r>
            <a:r>
              <a:rPr lang="en-US" altLang="zh-CN" dirty="0"/>
              <a:t>——std::</a:t>
            </a:r>
            <a:r>
              <a:rPr lang="en-US" altLang="zh-CN" dirty="0" err="1"/>
              <a:t>uninitialized_copy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44475D-F291-400D-A81F-BB8FCF89FEA1}"/>
              </a:ext>
            </a:extLst>
          </p:cNvPr>
          <p:cNvSpPr txBox="1"/>
          <p:nvPr/>
        </p:nvSpPr>
        <p:spPr>
          <a:xfrm>
            <a:off x="164475" y="1017098"/>
            <a:ext cx="92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std:: </a:t>
            </a:r>
            <a:r>
              <a:rPr lang="en-US" altLang="zh-CN" dirty="0" err="1"/>
              <a:t>uninitialized_copy</a:t>
            </a:r>
            <a:r>
              <a:rPr lang="zh-CN" altLang="en-US" dirty="0"/>
              <a:t>拷贝元素到一片未初始化的内存。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022EDA-1AA9-42E6-BC25-00EFAA64F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49" y="1551866"/>
            <a:ext cx="7348354" cy="44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9746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4" y="163085"/>
            <a:ext cx="11027781" cy="1320800"/>
          </a:xfrm>
        </p:spPr>
        <p:txBody>
          <a:bodyPr/>
          <a:lstStyle/>
          <a:p>
            <a:r>
              <a:rPr lang="zh-CN" altLang="en-US" dirty="0"/>
              <a:t>内存库</a:t>
            </a:r>
            <a:r>
              <a:rPr lang="en-US" altLang="zh-CN" dirty="0"/>
              <a:t>——std::</a:t>
            </a:r>
            <a:r>
              <a:rPr lang="en-US" altLang="zh-CN" dirty="0" err="1"/>
              <a:t>uninitialized_move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44475D-F291-400D-A81F-BB8FCF89FEA1}"/>
              </a:ext>
            </a:extLst>
          </p:cNvPr>
          <p:cNvSpPr txBox="1"/>
          <p:nvPr/>
        </p:nvSpPr>
        <p:spPr>
          <a:xfrm>
            <a:off x="164475" y="1017098"/>
            <a:ext cx="92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std:: </a:t>
            </a:r>
            <a:r>
              <a:rPr lang="en-US" altLang="zh-CN" dirty="0" err="1"/>
              <a:t>uninitialized_move</a:t>
            </a:r>
            <a:r>
              <a:rPr lang="zh-CN" altLang="en-US" dirty="0"/>
              <a:t>移动元素到一片未初始化的内存。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7BA84DB-1290-430D-8106-6F4EE658A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530" y="1386430"/>
            <a:ext cx="5383408" cy="520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0609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4" y="163085"/>
            <a:ext cx="11027781" cy="1320800"/>
          </a:xfrm>
        </p:spPr>
        <p:txBody>
          <a:bodyPr/>
          <a:lstStyle/>
          <a:p>
            <a:r>
              <a:rPr lang="zh-CN" altLang="en-US" dirty="0"/>
              <a:t>内存库</a:t>
            </a:r>
            <a:r>
              <a:rPr lang="en-US" altLang="zh-CN" dirty="0"/>
              <a:t>——std::</a:t>
            </a:r>
            <a:r>
              <a:rPr lang="en-US" altLang="zh-CN" dirty="0" err="1"/>
              <a:t>construct_at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44475D-F291-400D-A81F-BB8FCF89FEA1}"/>
              </a:ext>
            </a:extLst>
          </p:cNvPr>
          <p:cNvSpPr txBox="1"/>
          <p:nvPr/>
        </p:nvSpPr>
        <p:spPr>
          <a:xfrm>
            <a:off x="164475" y="1017098"/>
            <a:ext cx="92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std:: </a:t>
            </a:r>
            <a:r>
              <a:rPr lang="en-US" altLang="zh-CN" dirty="0" err="1"/>
              <a:t>construct_at</a:t>
            </a:r>
            <a:r>
              <a:rPr lang="zh-CN" altLang="en-US" dirty="0"/>
              <a:t>会在指定的地址上构造对象。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4057F3-B683-43B7-BF4C-2271E28C7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32" y="1570472"/>
            <a:ext cx="6678821" cy="47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707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5" y="163085"/>
            <a:ext cx="8596668" cy="1320800"/>
          </a:xfrm>
        </p:spPr>
        <p:txBody>
          <a:bodyPr/>
          <a:lstStyle/>
          <a:p>
            <a:r>
              <a:rPr lang="en-US" altLang="zh-CN" dirty="0"/>
              <a:t>C++</a:t>
            </a:r>
            <a:r>
              <a:rPr lang="zh-CN" altLang="en-US" dirty="0"/>
              <a:t>标准库分类</a:t>
            </a:r>
            <a:r>
              <a:rPr lang="en-US" altLang="zh-CN" dirty="0"/>
              <a:t>——</a:t>
            </a:r>
            <a:r>
              <a:rPr lang="zh-CN" altLang="en-US" dirty="0"/>
              <a:t>语言支持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FED336-D5EE-4718-991E-E3FA8F0A2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82" y="1483885"/>
            <a:ext cx="9570974" cy="280489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40F8E2F-ED10-46FC-BCD9-D18CA133FA2D}"/>
              </a:ext>
            </a:extLst>
          </p:cNvPr>
          <p:cNvSpPr txBox="1"/>
          <p:nvPr/>
        </p:nvSpPr>
        <p:spPr>
          <a:xfrm>
            <a:off x="345882" y="1005840"/>
            <a:ext cx="92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limits</a:t>
            </a:r>
            <a:r>
              <a:rPr lang="zh-CN" altLang="en-US" dirty="0"/>
              <a:t>提供了数值的极限定义。</a:t>
            </a:r>
          </a:p>
        </p:txBody>
      </p:sp>
    </p:spTree>
    <p:extLst>
      <p:ext uri="{BB962C8B-B14F-4D97-AF65-F5344CB8AC3E}">
        <p14:creationId xmlns:p14="http://schemas.microsoft.com/office/powerpoint/2010/main" val="22230866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4" y="163085"/>
            <a:ext cx="11027781" cy="1320800"/>
          </a:xfrm>
        </p:spPr>
        <p:txBody>
          <a:bodyPr/>
          <a:lstStyle/>
          <a:p>
            <a:r>
              <a:rPr lang="zh-CN" altLang="en-US" dirty="0"/>
              <a:t>内存库</a:t>
            </a:r>
            <a:r>
              <a:rPr lang="en-US" altLang="zh-CN" dirty="0"/>
              <a:t>——std::</a:t>
            </a:r>
            <a:r>
              <a:rPr lang="en-US" altLang="zh-CN" dirty="0" err="1"/>
              <a:t>destory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44475D-F291-400D-A81F-BB8FCF89FEA1}"/>
              </a:ext>
            </a:extLst>
          </p:cNvPr>
          <p:cNvSpPr txBox="1"/>
          <p:nvPr/>
        </p:nvSpPr>
        <p:spPr>
          <a:xfrm>
            <a:off x="164475" y="1017098"/>
            <a:ext cx="92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std:: </a:t>
            </a:r>
            <a:r>
              <a:rPr lang="en-US" altLang="zh-CN" dirty="0" err="1"/>
              <a:t>destory</a:t>
            </a:r>
            <a:r>
              <a:rPr lang="zh-CN" altLang="en-US" dirty="0"/>
              <a:t>会调用析构函数释放内存上的对象，但不做</a:t>
            </a:r>
            <a:r>
              <a:rPr lang="en-US" altLang="zh-CN" dirty="0"/>
              <a:t>free</a:t>
            </a:r>
            <a:r>
              <a:rPr lang="zh-CN" altLang="en-US" dirty="0"/>
              <a:t>内存动作。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99FAE4-8C53-41B9-AC7B-983930C16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846" y="1464900"/>
            <a:ext cx="6977028" cy="523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054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4" y="163085"/>
            <a:ext cx="11027781" cy="1320800"/>
          </a:xfrm>
        </p:spPr>
        <p:txBody>
          <a:bodyPr/>
          <a:lstStyle/>
          <a:p>
            <a:r>
              <a:rPr lang="zh-CN" altLang="en-US" dirty="0"/>
              <a:t>数值库</a:t>
            </a:r>
            <a:r>
              <a:rPr lang="en-US" altLang="zh-CN" dirty="0"/>
              <a:t>——std::exp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44475D-F291-400D-A81F-BB8FCF89FEA1}"/>
              </a:ext>
            </a:extLst>
          </p:cNvPr>
          <p:cNvSpPr txBox="1"/>
          <p:nvPr/>
        </p:nvSpPr>
        <p:spPr>
          <a:xfrm>
            <a:off x="164475" y="1017098"/>
            <a:ext cx="92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std:: exp</a:t>
            </a:r>
            <a:r>
              <a:rPr lang="zh-CN" altLang="en-US" dirty="0"/>
              <a:t>做数学上的指数运算，类似的还有</a:t>
            </a:r>
            <a:r>
              <a:rPr lang="en-US" altLang="zh-CN" dirty="0"/>
              <a:t>std::log</a:t>
            </a:r>
            <a:r>
              <a:rPr lang="zh-CN" altLang="en-US" dirty="0"/>
              <a:t>，</a:t>
            </a:r>
            <a:r>
              <a:rPr lang="en-US" altLang="zh-CN" dirty="0"/>
              <a:t>std::pow</a:t>
            </a:r>
            <a:r>
              <a:rPr lang="zh-CN" altLang="en-US" dirty="0"/>
              <a:t>，</a:t>
            </a:r>
            <a:r>
              <a:rPr lang="en-US" altLang="zh-CN" dirty="0"/>
              <a:t>std::sin</a:t>
            </a:r>
            <a:r>
              <a:rPr lang="zh-CN" altLang="en-US" dirty="0"/>
              <a:t>，</a:t>
            </a:r>
            <a:r>
              <a:rPr lang="en-US" altLang="zh-CN" dirty="0"/>
              <a:t>std::ceil</a:t>
            </a:r>
            <a:r>
              <a:rPr lang="zh-CN" altLang="en-US" dirty="0"/>
              <a:t>，</a:t>
            </a:r>
            <a:r>
              <a:rPr lang="en-US" altLang="zh-CN" dirty="0"/>
              <a:t>std::floor</a:t>
            </a:r>
            <a:r>
              <a:rPr lang="zh-CN" altLang="en-US" dirty="0"/>
              <a:t>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5F906B3-BB2D-467C-B417-927350B17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519" y="1483885"/>
            <a:ext cx="6519364" cy="5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73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4" y="163085"/>
            <a:ext cx="11027781" cy="1320800"/>
          </a:xfrm>
        </p:spPr>
        <p:txBody>
          <a:bodyPr/>
          <a:lstStyle/>
          <a:p>
            <a:r>
              <a:rPr lang="zh-CN" altLang="en-US" dirty="0"/>
              <a:t>数值库</a:t>
            </a:r>
            <a:r>
              <a:rPr lang="en-US" altLang="zh-CN" dirty="0"/>
              <a:t>——std::</a:t>
            </a:r>
            <a:r>
              <a:rPr lang="en-US" altLang="zh-CN" dirty="0" err="1"/>
              <a:t>uniform_int_distribution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44475D-F291-400D-A81F-BB8FCF89FEA1}"/>
              </a:ext>
            </a:extLst>
          </p:cNvPr>
          <p:cNvSpPr txBox="1"/>
          <p:nvPr/>
        </p:nvSpPr>
        <p:spPr>
          <a:xfrm>
            <a:off x="164475" y="1017098"/>
            <a:ext cx="92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产生随机数分布在整型区间内。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57BCE6-D85B-4B8A-9632-77CB25D32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78" y="1558138"/>
            <a:ext cx="9639011" cy="294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759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4" y="163085"/>
            <a:ext cx="11027781" cy="1320800"/>
          </a:xfrm>
        </p:spPr>
        <p:txBody>
          <a:bodyPr/>
          <a:lstStyle/>
          <a:p>
            <a:r>
              <a:rPr lang="zh-CN" altLang="en-US" dirty="0"/>
              <a:t>数值库</a:t>
            </a:r>
            <a:r>
              <a:rPr lang="en-US" altLang="zh-CN" dirty="0"/>
              <a:t>——std::</a:t>
            </a:r>
            <a:r>
              <a:rPr lang="en-US" altLang="zh-CN" dirty="0" err="1"/>
              <a:t>uniform_real_distribution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44475D-F291-400D-A81F-BB8FCF89FEA1}"/>
              </a:ext>
            </a:extLst>
          </p:cNvPr>
          <p:cNvSpPr txBox="1"/>
          <p:nvPr/>
        </p:nvSpPr>
        <p:spPr>
          <a:xfrm>
            <a:off x="164474" y="882727"/>
            <a:ext cx="92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Std::uniform_ real _distribution</a:t>
            </a:r>
            <a:r>
              <a:rPr lang="zh-CN" altLang="en-US" dirty="0"/>
              <a:t>产生随机数分布在浮点型区间内。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B9A5B9E-A0E7-4587-AC0D-87164BD1F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74" y="1592657"/>
            <a:ext cx="9345286" cy="334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334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4" y="163085"/>
            <a:ext cx="11027781" cy="1320800"/>
          </a:xfrm>
        </p:spPr>
        <p:txBody>
          <a:bodyPr/>
          <a:lstStyle/>
          <a:p>
            <a:r>
              <a:rPr lang="zh-CN" altLang="en-US" dirty="0"/>
              <a:t>数值库</a:t>
            </a:r>
            <a:r>
              <a:rPr lang="en-US" altLang="zh-CN" dirty="0"/>
              <a:t>——std::</a:t>
            </a:r>
            <a:r>
              <a:rPr lang="en-US" altLang="zh-CN" dirty="0" err="1"/>
              <a:t>valarray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44475D-F291-400D-A81F-BB8FCF89FEA1}"/>
              </a:ext>
            </a:extLst>
          </p:cNvPr>
          <p:cNvSpPr txBox="1"/>
          <p:nvPr/>
        </p:nvSpPr>
        <p:spPr>
          <a:xfrm>
            <a:off x="164474" y="882727"/>
            <a:ext cx="92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std::</a:t>
            </a:r>
            <a:r>
              <a:rPr lang="en-US" altLang="zh-CN" dirty="0" err="1"/>
              <a:t>valarray</a:t>
            </a:r>
            <a:r>
              <a:rPr lang="zh-CN" altLang="en-US" dirty="0"/>
              <a:t>提供了在可变数组上面的运算操作。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842DDB8-6D0D-45C9-B9C8-887EBE69E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13" y="1624050"/>
            <a:ext cx="9373856" cy="247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97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4" y="163085"/>
            <a:ext cx="11027781" cy="1320800"/>
          </a:xfrm>
        </p:spPr>
        <p:txBody>
          <a:bodyPr/>
          <a:lstStyle/>
          <a:p>
            <a:r>
              <a:rPr lang="en-US" altLang="zh-CN" dirty="0"/>
              <a:t>IO</a:t>
            </a:r>
            <a:r>
              <a:rPr lang="zh-CN" altLang="en-US" dirty="0"/>
              <a:t>库</a:t>
            </a:r>
            <a:r>
              <a:rPr lang="en-US" altLang="zh-CN" dirty="0"/>
              <a:t>——std::</a:t>
            </a:r>
            <a:r>
              <a:rPr lang="en-US" altLang="zh-CN" dirty="0" err="1"/>
              <a:t>istringsteam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44475D-F291-400D-A81F-BB8FCF89FEA1}"/>
              </a:ext>
            </a:extLst>
          </p:cNvPr>
          <p:cNvSpPr txBox="1"/>
          <p:nvPr/>
        </p:nvSpPr>
        <p:spPr>
          <a:xfrm>
            <a:off x="164474" y="882727"/>
            <a:ext cx="92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Std::</a:t>
            </a:r>
            <a:r>
              <a:rPr lang="en-US" altLang="zh-CN" dirty="0" err="1"/>
              <a:t>istringstream</a:t>
            </a:r>
            <a:r>
              <a:rPr lang="zh-CN" altLang="en-US" dirty="0"/>
              <a:t>提供对字符串输入流的操作。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809F18-77FF-4D6C-AEFC-47E63258B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48" y="1483885"/>
            <a:ext cx="9108452" cy="418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5136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4" y="163085"/>
            <a:ext cx="11027781" cy="1320800"/>
          </a:xfrm>
        </p:spPr>
        <p:txBody>
          <a:bodyPr/>
          <a:lstStyle/>
          <a:p>
            <a:r>
              <a:rPr lang="en-US" altLang="zh-CN" dirty="0"/>
              <a:t>IO</a:t>
            </a:r>
            <a:r>
              <a:rPr lang="zh-CN" altLang="en-US" dirty="0"/>
              <a:t>库</a:t>
            </a:r>
            <a:r>
              <a:rPr lang="en-US" altLang="zh-CN" dirty="0"/>
              <a:t>——std::</a:t>
            </a:r>
            <a:r>
              <a:rPr lang="en-US" altLang="zh-CN" dirty="0" err="1"/>
              <a:t>ostringsteam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44475D-F291-400D-A81F-BB8FCF89FEA1}"/>
              </a:ext>
            </a:extLst>
          </p:cNvPr>
          <p:cNvSpPr txBox="1"/>
          <p:nvPr/>
        </p:nvSpPr>
        <p:spPr>
          <a:xfrm>
            <a:off x="164474" y="882727"/>
            <a:ext cx="92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Std::</a:t>
            </a:r>
            <a:r>
              <a:rPr lang="en-US" altLang="zh-CN" dirty="0" err="1"/>
              <a:t>ostringstream</a:t>
            </a:r>
            <a:r>
              <a:rPr lang="zh-CN" altLang="en-US" dirty="0"/>
              <a:t>提供对字符串输出流的操作。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9D31D0C-5B0D-42A5-A740-C3399D829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39" y="1338452"/>
            <a:ext cx="7129719" cy="528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8763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4" y="163085"/>
            <a:ext cx="11027781" cy="1320800"/>
          </a:xfrm>
        </p:spPr>
        <p:txBody>
          <a:bodyPr/>
          <a:lstStyle/>
          <a:p>
            <a:r>
              <a:rPr lang="en-US" altLang="zh-CN" dirty="0"/>
              <a:t>IO</a:t>
            </a:r>
            <a:r>
              <a:rPr lang="zh-CN" altLang="en-US" dirty="0"/>
              <a:t>库</a:t>
            </a:r>
            <a:r>
              <a:rPr lang="en-US" altLang="zh-CN" dirty="0"/>
              <a:t>——std::</a:t>
            </a:r>
            <a:r>
              <a:rPr lang="en-US" altLang="zh-CN" dirty="0" err="1"/>
              <a:t>ifstream</a:t>
            </a:r>
            <a:r>
              <a:rPr lang="en-US" altLang="zh-CN" dirty="0"/>
              <a:t> std::</a:t>
            </a:r>
            <a:r>
              <a:rPr lang="en-US" altLang="zh-CN" dirty="0" err="1"/>
              <a:t>ofstream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44475D-F291-400D-A81F-BB8FCF89FEA1}"/>
              </a:ext>
            </a:extLst>
          </p:cNvPr>
          <p:cNvSpPr txBox="1"/>
          <p:nvPr/>
        </p:nvSpPr>
        <p:spPr>
          <a:xfrm>
            <a:off x="164474" y="882727"/>
            <a:ext cx="92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std::</a:t>
            </a:r>
            <a:r>
              <a:rPr lang="en-US" altLang="zh-CN" dirty="0" err="1"/>
              <a:t>ifstream</a:t>
            </a:r>
            <a:r>
              <a:rPr lang="en-US" altLang="zh-CN" dirty="0"/>
              <a:t> std::</a:t>
            </a:r>
            <a:r>
              <a:rPr lang="en-US" altLang="zh-CN" dirty="0" err="1"/>
              <a:t>ofstream</a:t>
            </a:r>
            <a:r>
              <a:rPr lang="zh-CN" altLang="en-US" dirty="0"/>
              <a:t>提供文件输入输出流的操作。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A1CECD0-442C-4E71-994A-0A9CD98D6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1" y="1444363"/>
            <a:ext cx="8385658" cy="524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492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4" y="163085"/>
            <a:ext cx="11027781" cy="1320800"/>
          </a:xfrm>
        </p:spPr>
        <p:txBody>
          <a:bodyPr/>
          <a:lstStyle/>
          <a:p>
            <a:r>
              <a:rPr lang="zh-CN" altLang="en-US" dirty="0"/>
              <a:t>正则表达式库</a:t>
            </a:r>
            <a:r>
              <a:rPr lang="en-US" altLang="zh-CN" dirty="0"/>
              <a:t>——std::regex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44475D-F291-400D-A81F-BB8FCF89FEA1}"/>
              </a:ext>
            </a:extLst>
          </p:cNvPr>
          <p:cNvSpPr txBox="1"/>
          <p:nvPr/>
        </p:nvSpPr>
        <p:spPr>
          <a:xfrm>
            <a:off x="164474" y="882727"/>
            <a:ext cx="92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std::regex</a:t>
            </a:r>
            <a:r>
              <a:rPr lang="zh-CN" altLang="en-US" dirty="0"/>
              <a:t>可以正则表达式对字符串进行搜索，匹配和替换。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57C7A3-5722-4A1E-8274-B71BA2289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345" y="1252059"/>
            <a:ext cx="6276790" cy="549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7036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4" y="163085"/>
            <a:ext cx="11027781" cy="1320800"/>
          </a:xfrm>
        </p:spPr>
        <p:txBody>
          <a:bodyPr/>
          <a:lstStyle/>
          <a:p>
            <a:r>
              <a:rPr lang="zh-CN" altLang="en-US" dirty="0"/>
              <a:t>语言支持库</a:t>
            </a:r>
            <a:r>
              <a:rPr lang="en-US" altLang="zh-CN" dirty="0"/>
              <a:t>——std::</a:t>
            </a:r>
            <a:r>
              <a:rPr lang="en-US" altLang="zh-CN" dirty="0" err="1"/>
              <a:t>numeric_limits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44475D-F291-400D-A81F-BB8FCF89FEA1}"/>
              </a:ext>
            </a:extLst>
          </p:cNvPr>
          <p:cNvSpPr txBox="1"/>
          <p:nvPr/>
        </p:nvSpPr>
        <p:spPr>
          <a:xfrm>
            <a:off x="164474" y="882727"/>
            <a:ext cx="92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std::</a:t>
            </a:r>
            <a:r>
              <a:rPr lang="en-US" altLang="zh-CN" dirty="0" err="1"/>
              <a:t>numeric_limits</a:t>
            </a:r>
            <a:r>
              <a:rPr lang="zh-CN" altLang="en-US" dirty="0"/>
              <a:t>可以获得类型的大小范围。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200CED1-F0D1-4E7C-8413-77641501E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768" y="1398568"/>
            <a:ext cx="5592589" cy="545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572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5" y="163085"/>
            <a:ext cx="8596668" cy="1320800"/>
          </a:xfrm>
        </p:spPr>
        <p:txBody>
          <a:bodyPr/>
          <a:lstStyle/>
          <a:p>
            <a:r>
              <a:rPr lang="en-US" altLang="zh-CN" dirty="0"/>
              <a:t>C++</a:t>
            </a:r>
            <a:r>
              <a:rPr lang="zh-CN" altLang="en-US" dirty="0"/>
              <a:t>标准库分类</a:t>
            </a:r>
            <a:r>
              <a:rPr lang="en-US" altLang="zh-CN" dirty="0"/>
              <a:t>——</a:t>
            </a:r>
            <a:r>
              <a:rPr lang="zh-CN" altLang="en-US" dirty="0"/>
              <a:t>数值库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5A9010-3BC8-4336-B152-2E648206A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79" y="1555128"/>
            <a:ext cx="10348942" cy="256732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E44475D-F291-400D-A81F-BB8FCF89FEA1}"/>
              </a:ext>
            </a:extLst>
          </p:cNvPr>
          <p:cNvSpPr txBox="1"/>
          <p:nvPr/>
        </p:nvSpPr>
        <p:spPr>
          <a:xfrm>
            <a:off x="164475" y="1017098"/>
            <a:ext cx="92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数值库提供了复数，随机数等数值操作。</a:t>
            </a:r>
          </a:p>
        </p:txBody>
      </p:sp>
    </p:spTree>
    <p:extLst>
      <p:ext uri="{BB962C8B-B14F-4D97-AF65-F5344CB8AC3E}">
        <p14:creationId xmlns:p14="http://schemas.microsoft.com/office/powerpoint/2010/main" val="36650015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C86B1D-9F41-4011-9644-9F126008D9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dirty="0"/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3484824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5" y="163085"/>
            <a:ext cx="8596668" cy="1320800"/>
          </a:xfrm>
        </p:spPr>
        <p:txBody>
          <a:bodyPr/>
          <a:lstStyle/>
          <a:p>
            <a:r>
              <a:rPr lang="en-US" altLang="zh-CN" dirty="0"/>
              <a:t>C++</a:t>
            </a:r>
            <a:r>
              <a:rPr lang="zh-CN" altLang="en-US" dirty="0"/>
              <a:t>标准库分类</a:t>
            </a:r>
            <a:r>
              <a:rPr lang="en-US" altLang="zh-CN" dirty="0"/>
              <a:t>——</a:t>
            </a:r>
            <a:r>
              <a:rPr lang="zh-CN" altLang="en-US" dirty="0"/>
              <a:t>多线程支持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6EA5E7-58CD-4484-A836-3E57E8168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75" y="1629048"/>
            <a:ext cx="10615230" cy="17999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DF15962-DC82-42CA-96CE-52F0B1B85F81}"/>
              </a:ext>
            </a:extLst>
          </p:cNvPr>
          <p:cNvSpPr txBox="1"/>
          <p:nvPr/>
        </p:nvSpPr>
        <p:spPr>
          <a:xfrm>
            <a:off x="243469" y="1002468"/>
            <a:ext cx="92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多线程库提供了线程，锁，信号量，异步返回值。</a:t>
            </a:r>
          </a:p>
        </p:txBody>
      </p:sp>
    </p:spTree>
    <p:extLst>
      <p:ext uri="{BB962C8B-B14F-4D97-AF65-F5344CB8AC3E}">
        <p14:creationId xmlns:p14="http://schemas.microsoft.com/office/powerpoint/2010/main" val="1807886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B6FD8-2AF2-48A6-8A53-F24E2F60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75" y="163085"/>
            <a:ext cx="8596668" cy="1320800"/>
          </a:xfrm>
        </p:spPr>
        <p:txBody>
          <a:bodyPr/>
          <a:lstStyle/>
          <a:p>
            <a:r>
              <a:rPr lang="zh-CN" altLang="en-US" dirty="0"/>
              <a:t>工具库</a:t>
            </a:r>
            <a:r>
              <a:rPr lang="en-US" altLang="zh-CN" dirty="0"/>
              <a:t>——std::optional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44475D-F291-400D-A81F-BB8FCF89FEA1}"/>
              </a:ext>
            </a:extLst>
          </p:cNvPr>
          <p:cNvSpPr txBox="1"/>
          <p:nvPr/>
        </p:nvSpPr>
        <p:spPr>
          <a:xfrm>
            <a:off x="164475" y="1017098"/>
            <a:ext cx="92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std::optional</a:t>
            </a:r>
            <a:r>
              <a:rPr lang="zh-CN" altLang="en-US" dirty="0"/>
              <a:t>用来管理可选值，即表示含有或者不含有某值。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9386D7-30E5-4962-8A7D-5E3CF5B5F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70" y="1383401"/>
            <a:ext cx="6612941" cy="547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982511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1147</TotalTime>
  <Words>2199</Words>
  <Application>Microsoft Office PowerPoint</Application>
  <PresentationFormat>宽屏</PresentationFormat>
  <Paragraphs>165</Paragraphs>
  <Slides>70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75" baseType="lpstr">
      <vt:lpstr>等线</vt:lpstr>
      <vt:lpstr>Arial</vt:lpstr>
      <vt:lpstr>Trebuchet MS</vt:lpstr>
      <vt:lpstr>Wingdings 3</vt:lpstr>
      <vt:lpstr>平面</vt:lpstr>
      <vt:lpstr>C++标准库介绍</vt:lpstr>
      <vt:lpstr>C++标准库分类——容器</vt:lpstr>
      <vt:lpstr>C++标准库分类——通用库</vt:lpstr>
      <vt:lpstr>C++标准库分类——本地化</vt:lpstr>
      <vt:lpstr>C++标准库分类——输入输出</vt:lpstr>
      <vt:lpstr>C++标准库分类——语言支持</vt:lpstr>
      <vt:lpstr>C++标准库分类——数值库</vt:lpstr>
      <vt:lpstr>C++标准库分类——多线程支持</vt:lpstr>
      <vt:lpstr>工具库——std::optional </vt:lpstr>
      <vt:lpstr>工具库——std::tuple</vt:lpstr>
      <vt:lpstr>工具库——std::any</vt:lpstr>
      <vt:lpstr>工具库——std::variant</vt:lpstr>
      <vt:lpstr>工具库——std::format</vt:lpstr>
      <vt:lpstr>字符串库——std::string</vt:lpstr>
      <vt:lpstr>字符串库——std::string_view</vt:lpstr>
      <vt:lpstr>智能指针——std::unique_ptr</vt:lpstr>
      <vt:lpstr>智能指针——std::unique_ptr</vt:lpstr>
      <vt:lpstr>智能指针——std::shared_ptr</vt:lpstr>
      <vt:lpstr>智能指针——std::weak_ptr</vt:lpstr>
      <vt:lpstr>函数库——std::bind</vt:lpstr>
      <vt:lpstr>容器库——std::array</vt:lpstr>
      <vt:lpstr>容器库——std::vector</vt:lpstr>
      <vt:lpstr>容器库——std::deque</vt:lpstr>
      <vt:lpstr>容器库——std::map std::set</vt:lpstr>
      <vt:lpstr>容器库——std::unordered_map unordered_set</vt:lpstr>
      <vt:lpstr>容器库——std::priority_queue，std::queue</vt:lpstr>
      <vt:lpstr>容器库——std::stack</vt:lpstr>
      <vt:lpstr>容器库——std::forward_list std::list</vt:lpstr>
      <vt:lpstr>容器库——std::span</vt:lpstr>
      <vt:lpstr>迭代器库——std::reverse_iterator</vt:lpstr>
      <vt:lpstr>迭代器库——std::move_iterator</vt:lpstr>
      <vt:lpstr>迭代器库——std::back_insert_iterator</vt:lpstr>
      <vt:lpstr>迭代器库——std::front_insert_iterator</vt:lpstr>
      <vt:lpstr>迭代器库——std::insert_iterator</vt:lpstr>
      <vt:lpstr>迭代器库——std::istream_iterator</vt:lpstr>
      <vt:lpstr>迭代器库——std::ostream_iterator</vt:lpstr>
      <vt:lpstr>迭代器库——std::istreambuf_iterator</vt:lpstr>
      <vt:lpstr>迭代器库——std::ostreambuf_iterator</vt:lpstr>
      <vt:lpstr>迭代器库——std::next，std::advance</vt:lpstr>
      <vt:lpstr>算法库——std::for_each</vt:lpstr>
      <vt:lpstr>算法库——std::find std::find_if</vt:lpstr>
      <vt:lpstr>算法库——std::copy std::copy_if</vt:lpstr>
      <vt:lpstr>算法库——std::move</vt:lpstr>
      <vt:lpstr>算法库——std::transform</vt:lpstr>
      <vt:lpstr>算法库——std::generate</vt:lpstr>
      <vt:lpstr>算法库——std::remove</vt:lpstr>
      <vt:lpstr>算法库——std::swap</vt:lpstr>
      <vt:lpstr>算法库——std::sort</vt:lpstr>
      <vt:lpstr>算法库——std::stable_sort</vt:lpstr>
      <vt:lpstr>算法库——std::lower_bound</vt:lpstr>
      <vt:lpstr>算法库——std::upper_bound</vt:lpstr>
      <vt:lpstr>算法库——std::equal_range</vt:lpstr>
      <vt:lpstr>算法库——std::set_difference</vt:lpstr>
      <vt:lpstr>算法库——std::make_heap</vt:lpstr>
      <vt:lpstr>算法库——std::iota</vt:lpstr>
      <vt:lpstr>算法库——std::accumulate</vt:lpstr>
      <vt:lpstr>内存库——std::uninitialized_copy</vt:lpstr>
      <vt:lpstr>内存库——std::uninitialized_move</vt:lpstr>
      <vt:lpstr>内存库——std::construct_at</vt:lpstr>
      <vt:lpstr>内存库——std::destory</vt:lpstr>
      <vt:lpstr>数值库——std::exp</vt:lpstr>
      <vt:lpstr>数值库——std::uniform_int_distribution</vt:lpstr>
      <vt:lpstr>数值库——std::uniform_real_distribution</vt:lpstr>
      <vt:lpstr>数值库——std::valarray</vt:lpstr>
      <vt:lpstr>IO库——std::istringsteam</vt:lpstr>
      <vt:lpstr>IO库——std::ostringsteam</vt:lpstr>
      <vt:lpstr>IO库——std::ifstream std::ofstream</vt:lpstr>
      <vt:lpstr>正则表达式库——std::regex</vt:lpstr>
      <vt:lpstr>语言支持库——std::numeric_limits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陶 思敏</dc:creator>
  <cp:lastModifiedBy>陶 思敏</cp:lastModifiedBy>
  <cp:revision>360</cp:revision>
  <dcterms:created xsi:type="dcterms:W3CDTF">2021-06-16T08:30:54Z</dcterms:created>
  <dcterms:modified xsi:type="dcterms:W3CDTF">2021-06-18T09:15:39Z</dcterms:modified>
</cp:coreProperties>
</file>